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34" r:id="rId2"/>
    <p:sldId id="329" r:id="rId3"/>
    <p:sldId id="335" r:id="rId4"/>
    <p:sldId id="327" r:id="rId5"/>
    <p:sldId id="328" r:id="rId6"/>
    <p:sldId id="324" r:id="rId7"/>
    <p:sldId id="326" r:id="rId8"/>
    <p:sldId id="331" r:id="rId9"/>
    <p:sldId id="330" r:id="rId10"/>
    <p:sldId id="332" r:id="rId11"/>
    <p:sldId id="333" r:id="rId12"/>
  </p:sldIdLst>
  <p:sldSz cx="9144000" cy="5143500" type="screen16x9"/>
  <p:notesSz cx="6797675" cy="9928225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A1"/>
    <a:srgbClr val="F6F8FB"/>
    <a:srgbClr val="0F73C8"/>
    <a:srgbClr val="92D050"/>
    <a:srgbClr val="20A1F9"/>
    <a:srgbClr val="00DDE2"/>
    <a:srgbClr val="F8F9FD"/>
    <a:srgbClr val="313D55"/>
    <a:srgbClr val="313E53"/>
    <a:srgbClr val="006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4" autoAdjust="0"/>
    <p:restoredTop sz="96675" autoAdjust="0"/>
  </p:normalViewPr>
  <p:slideViewPr>
    <p:cSldViewPr snapToGrid="0">
      <p:cViewPr varScale="1">
        <p:scale>
          <a:sx n="154" d="100"/>
          <a:sy n="154" d="100"/>
        </p:scale>
        <p:origin x="25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13" d="100"/>
          <a:sy n="113" d="100"/>
        </p:scale>
        <p:origin x="3141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60D5B-2D5E-4755-91E7-9D9F1C608CBB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1BA71-7F16-4F10-A36E-943366702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6913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3097C-4F04-4B26-A3B8-D910FDD9FADE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A85FE-4317-46E8-9E2D-38DB6B0DB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484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A85FE-4317-46E8-9E2D-38DB6B0DB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126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A85FE-4317-46E8-9E2D-38DB6B0DB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399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A85FE-4317-46E8-9E2D-38DB6B0DB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314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A85FE-4317-46E8-9E2D-38DB6B0DB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28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A85FE-4317-46E8-9E2D-38DB6B0DB9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75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A85FE-4317-46E8-9E2D-38DB6B0DB9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006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A85FE-4317-46E8-9E2D-38DB6B0DB94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3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082602" y="4863301"/>
            <a:ext cx="704850" cy="280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685800" rtl="0" eaLnBrk="1" latinLnBrk="0" hangingPunct="1">
              <a:defRPr sz="1800" kern="120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728E42-56CC-4F1A-AF0E-24404BD8B285}" type="slidenum">
              <a:rPr lang="ru-RU" sz="90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pPr/>
              <a:t>‹#›</a:t>
            </a:fld>
            <a:endParaRPr lang="ru-RU" sz="900" dirty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376238"/>
            <a:ext cx="628380" cy="2180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>
            <a:off x="1173192" y="488830"/>
            <a:ext cx="6625087" cy="0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_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7608498" y="374512"/>
            <a:ext cx="1140213" cy="219735"/>
          </a:xfrm>
          <a:prstGeom prst="rect">
            <a:avLst/>
          </a:prstGeom>
          <a:solidFill>
            <a:srgbClr val="F6F8FB"/>
          </a:solidFill>
        </p:spPr>
        <p:txBody>
          <a:bodyPr rIns="0" anchor="ctr" anchorCtr="0">
            <a:noAutofit/>
          </a:bodyPr>
          <a:lstStyle>
            <a:lvl1pPr marL="0" indent="0" algn="r" defTabSz="685800" rtl="0" eaLnBrk="1" latinLnBrk="0" hangingPunct="1">
              <a:buNone/>
              <a:defRPr lang="ru-RU" sz="650" kern="1200" spc="30" baseline="0" dirty="0" smtClean="0">
                <a:solidFill>
                  <a:schemeClr val="accent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indent="0" algn="l" defTabSz="685800" rtl="0" eaLnBrk="1" latinLnBrk="0" hangingPunct="1">
              <a:buNone/>
              <a:defRPr lang="ru-RU" sz="900" kern="1200" spc="100" dirty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5288" y="753165"/>
            <a:ext cx="8353425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685800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028700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371600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395288" y="1420813"/>
            <a:ext cx="8353425" cy="31337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1050"/>
            </a:lvl3pPr>
            <a:lvl4pPr marL="1028700" indent="0">
              <a:buNone/>
              <a:defRPr sz="1000"/>
            </a:lvl4pPr>
            <a:lvl5pPr marL="1371600" indent="0">
              <a:buNone/>
              <a:defRPr sz="1000"/>
            </a:lvl5pPr>
          </a:lstStyle>
          <a:p>
            <a:pPr lvl="0"/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4181653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Титульный слайд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xmlns="" id="{46F139BD-39FB-CDF0-0650-623C83500BC7}"/>
              </a:ext>
            </a:extLst>
          </p:cNvPr>
          <p:cNvSpPr txBox="1"/>
          <p:nvPr userDrawn="1"/>
        </p:nvSpPr>
        <p:spPr>
          <a:xfrm>
            <a:off x="395288" y="4110673"/>
            <a:ext cx="2957512" cy="6565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 Semibold" panose="020B0702040204020203" pitchFamily="34" charset="0"/>
                <a:ea typeface="Tahoma" pitchFamily="34"/>
                <a:cs typeface="Segoe UI Semibold" panose="020B0702040204020203" pitchFamily="34" charset="0"/>
              </a:rPr>
              <a:t>АО «</a:t>
            </a:r>
            <a:r>
              <a:rPr lang="ru-RU" sz="600" b="0" i="0" u="none" strike="noStrike" kern="1200" cap="none" spc="0" baseline="0" dirty="0" err="1">
                <a:solidFill>
                  <a:schemeClr val="tx1"/>
                </a:solidFill>
                <a:uFillTx/>
                <a:latin typeface="Segoe UI Semibold" panose="020B0702040204020203" pitchFamily="34" charset="0"/>
                <a:ea typeface="Tahoma" pitchFamily="34"/>
                <a:cs typeface="Segoe UI Semibold" panose="020B0702040204020203" pitchFamily="34" charset="0"/>
              </a:rPr>
              <a:t>Зетта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 Semibold" panose="020B0702040204020203" pitchFamily="34" charset="0"/>
                <a:ea typeface="Tahoma" pitchFamily="34"/>
                <a:cs typeface="Segoe UI Semibold" panose="020B0702040204020203" pitchFamily="34" charset="0"/>
              </a:rPr>
              <a:t> Страхование»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Лицензии ЦБ РФ: ОС №0290–05, СИ №0290, ОС №0290–04,ПС №0290, СЛ №0290 от 06.06.2023 г. ОС №0290–03 от 23.05.2024 г. Срок действия не ограничен.</a:t>
            </a:r>
          </a:p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115184, Россия, г. Москва, Озерковская наб., д. 30</a:t>
            </a:r>
          </a:p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8 (800) 100-88-00</a:t>
            </a:r>
          </a:p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www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.</a:t>
            </a:r>
            <a:r>
              <a:rPr lang="en-US" sz="600" b="0" i="0" u="none" strike="noStrike" kern="1200" cap="none" spc="0" baseline="0" dirty="0" err="1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zettains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.</a:t>
            </a:r>
            <a:r>
              <a:rPr lang="en-US" sz="600" b="0" i="0" u="none" strike="noStrike" kern="1200" cap="none" spc="0" baseline="0" dirty="0" err="1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ru</a:t>
            </a:r>
            <a:endParaRPr lang="ru-RU" sz="600" b="0" i="0" u="none" strike="noStrike" kern="1200" cap="none" spc="0" baseline="0" dirty="0">
              <a:solidFill>
                <a:schemeClr val="tx1"/>
              </a:solidFill>
              <a:uFillTx/>
              <a:latin typeface="Segoe UI" pitchFamily="34"/>
              <a:ea typeface="Tahoma" pitchFamily="34"/>
              <a:cs typeface="Segoe UI" pitchFamily="34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xmlns="" id="{D9DDCE84-EA26-F30C-1ED2-45DB227D3E7C}"/>
              </a:ext>
            </a:extLst>
          </p:cNvPr>
          <p:cNvSpPr txBox="1"/>
          <p:nvPr userDrawn="1"/>
        </p:nvSpPr>
        <p:spPr>
          <a:xfrm>
            <a:off x="3652838" y="4110673"/>
            <a:ext cx="2571750" cy="6565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 Semibold" panose="020B0702040204020203" pitchFamily="34" charset="0"/>
                <a:ea typeface="Tahoma" pitchFamily="34"/>
                <a:cs typeface="Segoe UI Semibold" panose="020B0702040204020203" pitchFamily="34" charset="0"/>
              </a:rPr>
              <a:t>ООО «</a:t>
            </a:r>
            <a:r>
              <a:rPr lang="ru-RU" sz="600" b="0" i="0" u="none" strike="noStrike" kern="1200" cap="none" spc="0" baseline="0" dirty="0" err="1">
                <a:solidFill>
                  <a:schemeClr val="tx1"/>
                </a:solidFill>
                <a:uFillTx/>
                <a:latin typeface="Segoe UI Semibold" panose="020B0702040204020203" pitchFamily="34" charset="0"/>
                <a:ea typeface="Tahoma" pitchFamily="34"/>
                <a:cs typeface="Segoe UI Semibold" panose="020B0702040204020203" pitchFamily="34" charset="0"/>
              </a:rPr>
              <a:t>Зетта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 Semibold" panose="020B0702040204020203" pitchFamily="34" charset="0"/>
                <a:ea typeface="Tahoma" pitchFamily="34"/>
                <a:cs typeface="Segoe UI Semibold" panose="020B0702040204020203" pitchFamily="34" charset="0"/>
              </a:rPr>
              <a:t> Страхование жизни»</a:t>
            </a:r>
          </a:p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Лицензии ЦБ РФ: СЖ №3828 от 06.06.2023, СЛ №3828 от 06.06.2023 г. Срок действия не ограничен.</a:t>
            </a:r>
          </a:p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115184, Россия, г. Москва, Озерковская наб., д. 30</a:t>
            </a:r>
          </a:p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8 (800) 100-88-00</a:t>
            </a:r>
          </a:p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www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.</a:t>
            </a:r>
            <a:r>
              <a:rPr lang="en-US" sz="600" b="0" i="0" u="none" strike="noStrike" kern="1200" cap="none" spc="0" baseline="0" dirty="0">
                <a:solidFill>
                  <a:schemeClr val="tx1"/>
                </a:solidFill>
                <a:uFillTx/>
                <a:latin typeface="Segoe UI" pitchFamily="34"/>
                <a:ea typeface="Tahoma" pitchFamily="34"/>
                <a:cs typeface="Segoe UI" pitchFamily="34"/>
              </a:rPr>
              <a:t>life.zettains.ru</a:t>
            </a:r>
            <a:endParaRPr lang="ru-RU" sz="600" b="0" i="0" u="none" strike="noStrike" kern="1200" cap="none" spc="0" baseline="0" dirty="0">
              <a:solidFill>
                <a:schemeClr val="tx1"/>
              </a:solidFill>
              <a:uFillTx/>
              <a:latin typeface="Segoe UI" pitchFamily="34"/>
              <a:ea typeface="Tahoma" pitchFamily="34"/>
              <a:cs typeface="Segoe UI" pitchFamily="34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63A54E5C-4D6D-0201-EAFC-3F1C042A5458}"/>
              </a:ext>
            </a:extLst>
          </p:cNvPr>
          <p:cNvSpPr txBox="1"/>
          <p:nvPr userDrawn="1"/>
        </p:nvSpPr>
        <p:spPr>
          <a:xfrm>
            <a:off x="405291" y="3845859"/>
            <a:ext cx="3519009" cy="92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+mj-lt"/>
                <a:ea typeface="Tahoma" pitchFamily="34"/>
                <a:cs typeface="Segoe UI" pitchFamily="34"/>
              </a:rPr>
              <a:t>АО «</a:t>
            </a:r>
            <a:r>
              <a:rPr lang="ru-RU" sz="600" b="0" i="0" u="none" strike="noStrike" kern="1200" cap="none" spc="0" baseline="0" dirty="0" err="1">
                <a:solidFill>
                  <a:schemeClr val="tx1"/>
                </a:solidFill>
                <a:uFillTx/>
                <a:latin typeface="+mj-lt"/>
                <a:ea typeface="Tahoma" pitchFamily="34"/>
                <a:cs typeface="Segoe UI" pitchFamily="34"/>
              </a:rPr>
              <a:t>Зетта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+mj-lt"/>
                <a:ea typeface="Tahoma" pitchFamily="34"/>
                <a:cs typeface="Segoe UI" pitchFamily="34"/>
              </a:rPr>
              <a:t> Страхование» и ООО «</a:t>
            </a:r>
            <a:r>
              <a:rPr lang="ru-RU" sz="600" b="0" i="0" u="none" strike="noStrike" kern="1200" cap="none" spc="0" baseline="0" dirty="0" err="1">
                <a:solidFill>
                  <a:schemeClr val="tx1"/>
                </a:solidFill>
                <a:uFillTx/>
                <a:latin typeface="+mj-lt"/>
                <a:ea typeface="Tahoma" pitchFamily="34"/>
                <a:cs typeface="Segoe UI" pitchFamily="34"/>
              </a:rPr>
              <a:t>Зетта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+mj-lt"/>
                <a:ea typeface="Tahoma" pitchFamily="34"/>
                <a:cs typeface="Segoe UI" pitchFamily="34"/>
              </a:rPr>
              <a:t> Страхование жизни» входят в Группу </a:t>
            </a:r>
            <a:r>
              <a:rPr lang="ru-RU" sz="600" b="0" i="0" u="none" strike="noStrike" kern="0" cap="none" spc="0" baseline="0" dirty="0" err="1">
                <a:solidFill>
                  <a:schemeClr val="tx1"/>
                </a:solidFill>
                <a:uFillTx/>
                <a:latin typeface="+mj-lt"/>
                <a:ea typeface="Tahoma" pitchFamily="34"/>
                <a:cs typeface="Segoe UI" pitchFamily="34"/>
              </a:rPr>
              <a:t>Зетта</a:t>
            </a:r>
            <a:r>
              <a:rPr lang="ru-RU" sz="600" b="0" i="0" u="none" strike="noStrike" kern="1200" cap="none" spc="0" baseline="0" dirty="0">
                <a:solidFill>
                  <a:schemeClr val="tx1"/>
                </a:solidFill>
                <a:uFillTx/>
                <a:latin typeface="+mj-lt"/>
                <a:ea typeface="Tahoma" pitchFamily="34"/>
                <a:cs typeface="Segoe UI" pitchFamily="34"/>
              </a:rPr>
              <a:t> Страхование</a:t>
            </a:r>
            <a:endParaRPr lang="en-US" sz="600" b="0" i="0" u="none" strike="noStrike" kern="1200" cap="none" spc="0" baseline="0" dirty="0">
              <a:solidFill>
                <a:schemeClr val="tx1"/>
              </a:solidFill>
              <a:uFillTx/>
              <a:latin typeface="+mj-lt"/>
              <a:ea typeface="Tahoma" pitchFamily="34"/>
              <a:cs typeface="Segoe UI" pitchFamily="34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3812C20-E364-5DBF-A895-7F54DCFFD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5288" y="3517782"/>
            <a:ext cx="702468" cy="2479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9A64DC-2FB1-FF5F-9CFD-4A84D15FDECC}"/>
              </a:ext>
            </a:extLst>
          </p:cNvPr>
          <p:cNvSpPr txBox="1"/>
          <p:nvPr userDrawn="1"/>
        </p:nvSpPr>
        <p:spPr>
          <a:xfrm>
            <a:off x="395287" y="1071720"/>
            <a:ext cx="835342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l"/>
            <a:r>
              <a:rPr lang="ru-RU" sz="3600">
                <a:latin typeface="+mj-lt"/>
              </a:rPr>
              <a:t>Спасибо</a:t>
            </a:r>
          </a:p>
          <a:p>
            <a:pPr lvl="0" algn="l"/>
            <a:r>
              <a:rPr lang="ru-RU" sz="3600">
                <a:latin typeface="+mj-lt"/>
              </a:rPr>
              <a:t>за внимание</a:t>
            </a:r>
            <a:endParaRPr lang="ru-R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68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Титульный слайд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3812C20-E364-5DBF-A895-7F54DCFFD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5286" y="376237"/>
            <a:ext cx="995363" cy="3513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3FAE56-9911-5429-85EE-98F0778CA6E8}"/>
              </a:ext>
            </a:extLst>
          </p:cNvPr>
          <p:cNvSpPr txBox="1"/>
          <p:nvPr userDrawn="1"/>
        </p:nvSpPr>
        <p:spPr>
          <a:xfrm>
            <a:off x="395288" y="3589084"/>
            <a:ext cx="4062412" cy="789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400"/>
              </a:spcAft>
            </a:pPr>
            <a:r>
              <a:rPr lang="ru-RU" sz="3000" b="1" kern="0" spc="10" baseline="0" dirty="0" err="1">
                <a:latin typeface="+mn-lt"/>
              </a:rPr>
              <a:t>Зетта</a:t>
            </a:r>
            <a:r>
              <a:rPr lang="ru-RU" sz="3000" b="1" kern="0" spc="10" baseline="0" dirty="0">
                <a:latin typeface="+mn-lt"/>
              </a:rPr>
              <a:t> Страхование</a:t>
            </a:r>
          </a:p>
          <a:p>
            <a:pPr lvl="0">
              <a:spcAft>
                <a:spcPts val="400"/>
              </a:spcAft>
            </a:pPr>
            <a:r>
              <a:rPr lang="ru-RU" sz="1800" dirty="0">
                <a:latin typeface="+mj-lt"/>
              </a:rPr>
              <a:t>Защита для жизни и бизнеса</a:t>
            </a:r>
            <a:endParaRPr lang="ru-RU" dirty="0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xmlns="" id="{2CD1AABE-3959-5A0F-4B70-1230DDAA7974}"/>
              </a:ext>
            </a:extLst>
          </p:cNvPr>
          <p:cNvSpPr/>
          <p:nvPr/>
        </p:nvSpPr>
        <p:spPr>
          <a:xfrm>
            <a:off x="7693113" y="376236"/>
            <a:ext cx="1057700" cy="1057686"/>
          </a:xfrm>
          <a:custGeom>
            <a:avLst/>
            <a:gdLst>
              <a:gd name="connsiteX0" fmla="*/ 953811 w 1057700"/>
              <a:gd name="connsiteY0" fmla="*/ 1039761 h 1057686"/>
              <a:gd name="connsiteX1" fmla="*/ 17940 w 1057700"/>
              <a:gd name="connsiteY1" fmla="*/ 103890 h 1057686"/>
              <a:gd name="connsiteX2" fmla="*/ 60996 w 1057700"/>
              <a:gd name="connsiteY2" fmla="*/ 0 h 1057686"/>
              <a:gd name="connsiteX3" fmla="*/ 827843 w 1057700"/>
              <a:gd name="connsiteY3" fmla="*/ 0 h 1057686"/>
              <a:gd name="connsiteX4" fmla="*/ 1057701 w 1057700"/>
              <a:gd name="connsiteY4" fmla="*/ 229858 h 1057686"/>
              <a:gd name="connsiteX5" fmla="*/ 1057701 w 1057700"/>
              <a:gd name="connsiteY5" fmla="*/ 996705 h 1057686"/>
              <a:gd name="connsiteX6" fmla="*/ 953811 w 1057700"/>
              <a:gd name="connsiteY6" fmla="*/ 1039713 h 1057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7700" h="1057686">
                <a:moveTo>
                  <a:pt x="953811" y="1039761"/>
                </a:moveTo>
                <a:lnTo>
                  <a:pt x="17940" y="103890"/>
                </a:lnTo>
                <a:cubicBezTo>
                  <a:pt x="-20386" y="65564"/>
                  <a:pt x="6757" y="0"/>
                  <a:pt x="60996" y="0"/>
                </a:cubicBezTo>
                <a:lnTo>
                  <a:pt x="827843" y="0"/>
                </a:lnTo>
                <a:cubicBezTo>
                  <a:pt x="954814" y="0"/>
                  <a:pt x="1057701" y="102887"/>
                  <a:pt x="1057701" y="229858"/>
                </a:cubicBezTo>
                <a:lnTo>
                  <a:pt x="1057701" y="996705"/>
                </a:lnTo>
                <a:cubicBezTo>
                  <a:pt x="1057701" y="1050943"/>
                  <a:pt x="992136" y="1078087"/>
                  <a:pt x="953811" y="1039713"/>
                </a:cubicBezTo>
              </a:path>
            </a:pathLst>
          </a:custGeom>
          <a:solidFill>
            <a:schemeClr val="accent1"/>
          </a:solidFill>
          <a:ln w="4768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321C6281-FA8F-596B-FE04-EF256DBDDB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714" r="5256" b="7555"/>
          <a:stretch/>
        </p:blipFill>
        <p:spPr>
          <a:xfrm>
            <a:off x="4548188" y="376237"/>
            <a:ext cx="4202627" cy="4396453"/>
          </a:xfrm>
          <a:custGeom>
            <a:avLst/>
            <a:gdLst>
              <a:gd name="connsiteX0" fmla="*/ 235162 w 4202627"/>
              <a:gd name="connsiteY0" fmla="*/ 0 h 4396453"/>
              <a:gd name="connsiteX1" fmla="*/ 2748548 w 4202627"/>
              <a:gd name="connsiteY1" fmla="*/ 0 h 4396453"/>
              <a:gd name="connsiteX2" fmla="*/ 2918815 w 4202627"/>
              <a:gd name="connsiteY2" fmla="*/ 70534 h 4396453"/>
              <a:gd name="connsiteX3" fmla="*/ 4131376 w 4202627"/>
              <a:gd name="connsiteY3" fmla="*/ 1283047 h 4396453"/>
              <a:gd name="connsiteX4" fmla="*/ 4202627 w 4202627"/>
              <a:gd name="connsiteY4" fmla="*/ 1455130 h 4396453"/>
              <a:gd name="connsiteX5" fmla="*/ 4202627 w 4202627"/>
              <a:gd name="connsiteY5" fmla="*/ 4161291 h 4396453"/>
              <a:gd name="connsiteX6" fmla="*/ 3967464 w 4202627"/>
              <a:gd name="connsiteY6" fmla="*/ 4396453 h 4396453"/>
              <a:gd name="connsiteX7" fmla="*/ 235162 w 4202627"/>
              <a:gd name="connsiteY7" fmla="*/ 4396453 h 4396453"/>
              <a:gd name="connsiteX8" fmla="*/ 0 w 4202627"/>
              <a:gd name="connsiteY8" fmla="*/ 4161291 h 4396453"/>
              <a:gd name="connsiteX9" fmla="*/ 0 w 4202627"/>
              <a:gd name="connsiteY9" fmla="*/ 235162 h 4396453"/>
              <a:gd name="connsiteX10" fmla="*/ 235162 w 4202627"/>
              <a:gd name="connsiteY10" fmla="*/ 0 h 4396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2627" h="4396453">
                <a:moveTo>
                  <a:pt x="235162" y="0"/>
                </a:moveTo>
                <a:lnTo>
                  <a:pt x="2748548" y="0"/>
                </a:lnTo>
                <a:cubicBezTo>
                  <a:pt x="2812392" y="0"/>
                  <a:pt x="2873656" y="25375"/>
                  <a:pt x="2918815" y="70534"/>
                </a:cubicBezTo>
                <a:lnTo>
                  <a:pt x="4131376" y="1283047"/>
                </a:lnTo>
                <a:cubicBezTo>
                  <a:pt x="4177013" y="1328685"/>
                  <a:pt x="4202627" y="1390569"/>
                  <a:pt x="4202627" y="1455130"/>
                </a:cubicBezTo>
                <a:lnTo>
                  <a:pt x="4202627" y="4161291"/>
                </a:lnTo>
                <a:cubicBezTo>
                  <a:pt x="4202627" y="4291177"/>
                  <a:pt x="4097351" y="4396453"/>
                  <a:pt x="3967464" y="4396453"/>
                </a:cubicBezTo>
                <a:lnTo>
                  <a:pt x="235162" y="4396453"/>
                </a:lnTo>
                <a:cubicBezTo>
                  <a:pt x="105276" y="4396453"/>
                  <a:pt x="0" y="4291177"/>
                  <a:pt x="0" y="4161291"/>
                </a:cubicBezTo>
                <a:lnTo>
                  <a:pt x="0" y="235162"/>
                </a:lnTo>
                <a:cubicBezTo>
                  <a:pt x="0" y="105276"/>
                  <a:pt x="105276" y="0"/>
                  <a:pt x="23516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86259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082602" y="4863301"/>
            <a:ext cx="704850" cy="280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685800" rtl="0" eaLnBrk="1" latinLnBrk="0" hangingPunct="1">
              <a:defRPr sz="1800" kern="120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728E42-56CC-4F1A-AF0E-24404BD8B285}" type="slidenum">
              <a:rPr lang="ru-RU" sz="90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pPr/>
              <a:t>‹#›</a:t>
            </a:fld>
            <a:endParaRPr lang="ru-RU" sz="900" dirty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376238"/>
            <a:ext cx="628380" cy="2180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>
            <a:off x="1173192" y="488830"/>
            <a:ext cx="6625087" cy="0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_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7608498" y="374512"/>
            <a:ext cx="1140213" cy="219735"/>
          </a:xfrm>
          <a:prstGeom prst="rect">
            <a:avLst/>
          </a:prstGeom>
          <a:solidFill>
            <a:srgbClr val="F6F8FB"/>
          </a:solidFill>
        </p:spPr>
        <p:txBody>
          <a:bodyPr rIns="0" anchor="ctr" anchorCtr="0">
            <a:noAutofit/>
          </a:bodyPr>
          <a:lstStyle>
            <a:lvl1pPr marL="0" indent="0" algn="r" defTabSz="685800" rtl="0" eaLnBrk="1" latinLnBrk="0" hangingPunct="1">
              <a:buNone/>
              <a:defRPr lang="ru-RU" sz="650" kern="1200" spc="30" baseline="0" dirty="0" smtClean="0">
                <a:solidFill>
                  <a:schemeClr val="accent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indent="0" algn="l" defTabSz="685800" rtl="0" eaLnBrk="1" latinLnBrk="0" hangingPunct="1">
              <a:buNone/>
              <a:defRPr lang="ru-RU" sz="900" kern="1200" spc="100" dirty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978796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082602" y="4863301"/>
            <a:ext cx="704850" cy="280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685800" rtl="0" eaLnBrk="1" latinLnBrk="0" hangingPunct="1">
              <a:defRPr sz="1800" kern="120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728E42-56CC-4F1A-AF0E-24404BD8B285}" type="slidenum">
              <a:rPr lang="ru-RU" sz="90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pPr/>
              <a:t>‹#›</a:t>
            </a:fld>
            <a:endParaRPr lang="ru-RU" sz="900" dirty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376238"/>
            <a:ext cx="628380" cy="2180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>
            <a:off x="1173192" y="488830"/>
            <a:ext cx="6625087" cy="0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_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7608498" y="374512"/>
            <a:ext cx="1140213" cy="219735"/>
          </a:xfrm>
          <a:prstGeom prst="rect">
            <a:avLst/>
          </a:prstGeom>
          <a:solidFill>
            <a:srgbClr val="F6F8FB"/>
          </a:solidFill>
        </p:spPr>
        <p:txBody>
          <a:bodyPr rIns="0" anchor="ctr" anchorCtr="0">
            <a:noAutofit/>
          </a:bodyPr>
          <a:lstStyle>
            <a:lvl1pPr marL="0" indent="0" algn="r" defTabSz="685800" rtl="0" eaLnBrk="1" latinLnBrk="0" hangingPunct="1">
              <a:buNone/>
              <a:defRPr lang="ru-RU" sz="650" kern="1200" spc="30" baseline="0" dirty="0" smtClean="0">
                <a:solidFill>
                  <a:schemeClr val="accent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indent="0" algn="l" defTabSz="685800" rtl="0" eaLnBrk="1" latinLnBrk="0" hangingPunct="1">
              <a:buNone/>
              <a:defRPr lang="ru-RU" sz="900" kern="1200" spc="100" dirty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5288" y="753165"/>
            <a:ext cx="8353425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685800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028700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371600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395288" y="1420813"/>
            <a:ext cx="8353425" cy="31337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1050"/>
            </a:lvl3pPr>
            <a:lvl4pPr marL="1028700" indent="0">
              <a:buNone/>
              <a:defRPr sz="1000"/>
            </a:lvl4pPr>
            <a:lvl5pPr marL="1371600" indent="0">
              <a:buNone/>
              <a:defRPr sz="1000"/>
            </a:lvl5pPr>
          </a:lstStyle>
          <a:p>
            <a:pPr lvl="0"/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229950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082602" y="4863301"/>
            <a:ext cx="704850" cy="280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685800" rtl="0" eaLnBrk="1" latinLnBrk="0" hangingPunct="1">
              <a:defRPr sz="1800" kern="120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728E42-56CC-4F1A-AF0E-24404BD8B285}" type="slidenum">
              <a:rPr lang="ru-RU" sz="90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pPr/>
              <a:t>‹#›</a:t>
            </a:fld>
            <a:endParaRPr lang="ru-RU" sz="900" dirty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376238"/>
            <a:ext cx="628380" cy="2180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>
            <a:off x="1173192" y="488830"/>
            <a:ext cx="6625087" cy="0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_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7608498" y="374512"/>
            <a:ext cx="1140213" cy="219735"/>
          </a:xfrm>
          <a:prstGeom prst="rect">
            <a:avLst/>
          </a:prstGeom>
          <a:solidFill>
            <a:srgbClr val="F6F8FB"/>
          </a:solidFill>
        </p:spPr>
        <p:txBody>
          <a:bodyPr rIns="0" anchor="ctr" anchorCtr="0">
            <a:noAutofit/>
          </a:bodyPr>
          <a:lstStyle>
            <a:lvl1pPr marL="0" indent="0" algn="r" defTabSz="685800" rtl="0" eaLnBrk="1" latinLnBrk="0" hangingPunct="1">
              <a:buNone/>
              <a:defRPr lang="ru-RU" sz="650" kern="1200" spc="30" baseline="0" dirty="0" smtClean="0">
                <a:solidFill>
                  <a:schemeClr val="accent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indent="0" algn="l" defTabSz="685800" rtl="0" eaLnBrk="1" latinLnBrk="0" hangingPunct="1">
              <a:buNone/>
              <a:defRPr lang="ru-RU" sz="900" kern="1200" spc="100" dirty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5288" y="753165"/>
            <a:ext cx="8353425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685800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028700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371600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075105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082602" y="4863301"/>
            <a:ext cx="704850" cy="280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685800" rtl="0" eaLnBrk="1" latinLnBrk="0" hangingPunct="1">
              <a:defRPr sz="1800" kern="120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728E42-56CC-4F1A-AF0E-24404BD8B285}" type="slidenum">
              <a:rPr lang="ru-RU" sz="90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pPr/>
              <a:t>‹#›</a:t>
            </a:fld>
            <a:endParaRPr lang="ru-RU" sz="900" dirty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376238"/>
            <a:ext cx="628380" cy="2180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>
            <a:off x="1173192" y="488830"/>
            <a:ext cx="6625087" cy="0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_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7608498" y="374512"/>
            <a:ext cx="1140213" cy="219735"/>
          </a:xfrm>
          <a:prstGeom prst="rect">
            <a:avLst/>
          </a:prstGeom>
          <a:solidFill>
            <a:srgbClr val="F6F8FB"/>
          </a:solidFill>
        </p:spPr>
        <p:txBody>
          <a:bodyPr rIns="0" anchor="ctr" anchorCtr="0">
            <a:noAutofit/>
          </a:bodyPr>
          <a:lstStyle>
            <a:lvl1pPr marL="0" indent="0" algn="r" defTabSz="685800" rtl="0" eaLnBrk="1" latinLnBrk="0" hangingPunct="1">
              <a:buNone/>
              <a:defRPr lang="ru-RU" sz="650" kern="1200" spc="30" baseline="0" dirty="0" smtClean="0">
                <a:solidFill>
                  <a:schemeClr val="accent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indent="0" algn="l" defTabSz="685800" rtl="0" eaLnBrk="1" latinLnBrk="0" hangingPunct="1">
              <a:buNone/>
              <a:defRPr lang="ru-RU" sz="900" kern="1200" spc="100" dirty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5288" y="753165"/>
            <a:ext cx="8353425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685800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028700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371600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138337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082602" y="4863301"/>
            <a:ext cx="704850" cy="280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685800" rtl="0" eaLnBrk="1" latinLnBrk="0" hangingPunct="1">
              <a:defRPr sz="1800" kern="120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728E42-56CC-4F1A-AF0E-24404BD8B285}" type="slidenum">
              <a:rPr lang="ru-RU" sz="90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pPr/>
              <a:t>‹#›</a:t>
            </a:fld>
            <a:endParaRPr lang="ru-RU" sz="900" dirty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376238"/>
            <a:ext cx="628380" cy="2180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>
            <a:off x="1173192" y="488830"/>
            <a:ext cx="6625087" cy="0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_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7608498" y="374512"/>
            <a:ext cx="1140213" cy="219735"/>
          </a:xfrm>
          <a:prstGeom prst="rect">
            <a:avLst/>
          </a:prstGeom>
          <a:solidFill>
            <a:srgbClr val="F6F8FB"/>
          </a:solidFill>
        </p:spPr>
        <p:txBody>
          <a:bodyPr rIns="0" anchor="ctr" anchorCtr="0">
            <a:noAutofit/>
          </a:bodyPr>
          <a:lstStyle>
            <a:lvl1pPr marL="0" indent="0" algn="r" defTabSz="685800" rtl="0" eaLnBrk="1" latinLnBrk="0" hangingPunct="1">
              <a:buNone/>
              <a:defRPr lang="ru-RU" sz="650" kern="1200" spc="30" baseline="0" dirty="0" smtClean="0">
                <a:solidFill>
                  <a:schemeClr val="accent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indent="0" algn="l" defTabSz="685800" rtl="0" eaLnBrk="1" latinLnBrk="0" hangingPunct="1">
              <a:buNone/>
              <a:defRPr lang="ru-RU" sz="900" kern="1200" spc="100" dirty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5288" y="753165"/>
            <a:ext cx="8353425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685800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028700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371600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713342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082602" y="4863301"/>
            <a:ext cx="704850" cy="280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685800" rtl="0" eaLnBrk="1" latinLnBrk="0" hangingPunct="1">
              <a:defRPr sz="1800" kern="120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728E42-56CC-4F1A-AF0E-24404BD8B285}" type="slidenum">
              <a:rPr lang="ru-RU" sz="900" smtClean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pPr/>
              <a:t>‹#›</a:t>
            </a:fld>
            <a:endParaRPr lang="ru-RU" sz="900" dirty="0">
              <a:solidFill>
                <a:schemeClr val="accent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376238"/>
            <a:ext cx="628380" cy="2180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>
            <a:off x="1173192" y="488830"/>
            <a:ext cx="6625087" cy="0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_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7608498" y="374512"/>
            <a:ext cx="1140213" cy="219735"/>
          </a:xfrm>
          <a:prstGeom prst="rect">
            <a:avLst/>
          </a:prstGeom>
          <a:solidFill>
            <a:srgbClr val="F6F8FB"/>
          </a:solidFill>
        </p:spPr>
        <p:txBody>
          <a:bodyPr rIns="0" anchor="ctr" anchorCtr="0">
            <a:noAutofit/>
          </a:bodyPr>
          <a:lstStyle>
            <a:lvl1pPr marL="0" indent="0" algn="r" defTabSz="685800" rtl="0" eaLnBrk="1" latinLnBrk="0" hangingPunct="1">
              <a:buNone/>
              <a:defRPr lang="ru-RU" sz="650" kern="1200" spc="30" baseline="0" dirty="0" smtClean="0">
                <a:solidFill>
                  <a:schemeClr val="accent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indent="0" algn="l" defTabSz="685800" rtl="0" eaLnBrk="1" latinLnBrk="0" hangingPunct="1">
              <a:buNone/>
              <a:defRPr lang="ru-RU" sz="900" kern="1200" spc="1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indent="0" algn="l" defTabSz="685800" rtl="0" eaLnBrk="1" latinLnBrk="0" hangingPunct="1">
              <a:buNone/>
              <a:defRPr lang="ru-RU" sz="900" kern="1200" spc="100" dirty="0">
                <a:solidFill>
                  <a:schemeClr val="bg2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2" hasCustomPrompt="1"/>
          </p:nvPr>
        </p:nvSpPr>
        <p:spPr>
          <a:xfrm>
            <a:off x="395288" y="753165"/>
            <a:ext cx="8353425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685800" indent="0"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1028700" indent="0"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1371600" indent="0"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395288" y="1420813"/>
            <a:ext cx="8353425" cy="31337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1050"/>
            </a:lvl3pPr>
            <a:lvl4pPr marL="1028700" indent="0">
              <a:buNone/>
              <a:defRPr sz="1000"/>
            </a:lvl4pPr>
            <a:lvl5pPr marL="1371600" indent="0">
              <a:buNone/>
              <a:defRPr sz="1000"/>
            </a:lvl5pPr>
          </a:lstStyle>
          <a:p>
            <a:pPr lvl="0"/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825461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3" userDrawn="1">
          <p15:clr>
            <a:srgbClr val="FBAE40"/>
          </p15:clr>
        </p15:guide>
        <p15:guide id="2" orient="horz" pos="237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551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90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17" r:id="rId2"/>
    <p:sldLayoutId id="2147483718" r:id="rId3"/>
    <p:sldLayoutId id="2147483716" r:id="rId4"/>
    <p:sldLayoutId id="2147483715" r:id="rId5"/>
    <p:sldLayoutId id="2147483712" r:id="rId6"/>
    <p:sldLayoutId id="2147483713" r:id="rId7"/>
    <p:sldLayoutId id="2147483714" r:id="rId8"/>
    <p:sldLayoutId id="2147483711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12" Type="http://schemas.openxmlformats.org/officeDocument/2006/relationships/image" Target="../media/image7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svg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75.svg"/><Relationship Id="rId4" Type="http://schemas.openxmlformats.org/officeDocument/2006/relationships/image" Target="../media/image69.svg"/><Relationship Id="rId9" Type="http://schemas.openxmlformats.org/officeDocument/2006/relationships/image" Target="../media/image45.png"/><Relationship Id="rId14" Type="http://schemas.openxmlformats.org/officeDocument/2006/relationships/image" Target="../media/image79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4.png"/><Relationship Id="rId1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4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svg"/><Relationship Id="rId5" Type="http://schemas.openxmlformats.org/officeDocument/2006/relationships/image" Target="../media/image39.png"/><Relationship Id="rId4" Type="http://schemas.openxmlformats.org/officeDocument/2006/relationships/image" Target="../media/image6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svg"/><Relationship Id="rId5" Type="http://schemas.openxmlformats.org/officeDocument/2006/relationships/image" Target="../media/image39.png"/><Relationship Id="rId4" Type="http://schemas.openxmlformats.org/officeDocument/2006/relationships/image" Target="../media/image6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936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7">
            <a:extLst>
              <a:ext uri="{FF2B5EF4-FFF2-40B4-BE49-F238E27FC236}">
                <a16:creationId xmlns:a16="http://schemas.microsoft.com/office/drawing/2014/main" xmlns="" id="{7C451B18-FAB7-1200-B34B-8AAB87743BB5}"/>
              </a:ext>
            </a:extLst>
          </p:cNvPr>
          <p:cNvSpPr/>
          <p:nvPr/>
        </p:nvSpPr>
        <p:spPr>
          <a:xfrm>
            <a:off x="3275692" y="1365250"/>
            <a:ext cx="2607892" cy="3402013"/>
          </a:xfrm>
          <a:prstGeom prst="roundRect">
            <a:avLst>
              <a:gd name="adj" fmla="val 6804"/>
            </a:avLst>
          </a:prstGeom>
          <a:solidFill>
            <a:schemeClr val="bg1"/>
          </a:solidFill>
          <a:ln>
            <a:noFill/>
          </a:ln>
          <a:effectLst>
            <a:outerShdw blurRad="342900" dist="127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tlCol="0" anchor="t"/>
          <a:lstStyle/>
          <a:p>
            <a:pPr>
              <a:lnSpc>
                <a:spcPct val="110000"/>
              </a:lnSpc>
            </a:pP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F6E5762-B289-FE03-6D4B-A53A775961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289" y="753165"/>
            <a:ext cx="5717551" cy="387798"/>
          </a:xfrm>
          <a:prstGeom prst="rect">
            <a:avLst/>
          </a:prstGeom>
        </p:spPr>
        <p:txBody>
          <a:bodyPr lIns="0"/>
          <a:lstStyle/>
          <a:p>
            <a:pPr marL="0" indent="0">
              <a:buNone/>
            </a:pPr>
            <a:r>
              <a:rPr lang="ru-RU" sz="2800" dirty="0">
                <a:latin typeface="+mj-lt"/>
              </a:rPr>
              <a:t>Рейтинги и рэнкинги 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2C4B8640-F752-37B2-0222-20EBDB4B95FF}"/>
              </a:ext>
            </a:extLst>
          </p:cNvPr>
          <p:cNvSpPr txBox="1">
            <a:spLocks/>
          </p:cNvSpPr>
          <p:nvPr/>
        </p:nvSpPr>
        <p:spPr>
          <a:xfrm>
            <a:off x="599728" y="2002438"/>
            <a:ext cx="2183217" cy="5026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accent5"/>
                </a:solidFill>
                <a:latin typeface="+mj-lt"/>
                <a:cs typeface="Segoe UI" panose="020B0502040204020203" pitchFamily="34" charset="0"/>
              </a:rPr>
              <a:t>Позиции на рынке</a:t>
            </a:r>
            <a:endParaRPr lang="ru-RU" sz="1400" dirty="0">
              <a:solidFill>
                <a:schemeClr val="accent5"/>
              </a:solidFill>
              <a:cs typeface="Segoe UI" panose="020B0502040204020203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152E563-9037-3A69-B36F-9BD06B696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99728" y="2573816"/>
            <a:ext cx="502647" cy="442269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9B17559A-B25E-A170-FFB7-1E350160B455}"/>
              </a:ext>
            </a:extLst>
          </p:cNvPr>
          <p:cNvSpPr>
            <a:spLocks/>
          </p:cNvSpPr>
          <p:nvPr/>
        </p:nvSpPr>
        <p:spPr>
          <a:xfrm>
            <a:off x="651555" y="2569186"/>
            <a:ext cx="398992" cy="3989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dist="152400" dir="5400000" sx="95000" sy="95000" algn="t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spc="-50" dirty="0">
                <a:solidFill>
                  <a:schemeClr val="accent5"/>
                </a:solidFill>
                <a:latin typeface="+mj-lt"/>
              </a:rPr>
              <a:t>12</a:t>
            </a:r>
            <a:endParaRPr lang="en-US" sz="1400" spc="-5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xmlns="" id="{D18385EA-1687-6990-8107-0AAFA346973B}"/>
              </a:ext>
            </a:extLst>
          </p:cNvPr>
          <p:cNvSpPr txBox="1">
            <a:spLocks/>
          </p:cNvSpPr>
          <p:nvPr/>
        </p:nvSpPr>
        <p:spPr>
          <a:xfrm>
            <a:off x="1203908" y="2614793"/>
            <a:ext cx="145063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место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+mj-lt"/>
                <a:cs typeface="Segoe UI" panose="020B0502040204020203" pitchFamily="34" charset="0"/>
              </a:rPr>
              <a:t>в сегменте </a:t>
            </a:r>
            <a:r>
              <a:rPr lang="en-GB" sz="1100" dirty="0">
                <a:latin typeface="+mj-lt"/>
                <a:cs typeface="Segoe UI" panose="020B0502040204020203" pitchFamily="34" charset="0"/>
              </a:rPr>
              <a:t>non-life</a:t>
            </a:r>
            <a:endParaRPr lang="ru-RU" sz="1100" dirty="0">
              <a:latin typeface="+mj-lt"/>
              <a:cs typeface="Segoe UI" panose="020B0502040204020203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27F97E5-0211-A00A-36B7-A14D1FC70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99728" y="3308025"/>
            <a:ext cx="502647" cy="442269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39E54930-A55C-3F83-74EB-8928011EF36C}"/>
              </a:ext>
            </a:extLst>
          </p:cNvPr>
          <p:cNvSpPr>
            <a:spLocks/>
          </p:cNvSpPr>
          <p:nvPr/>
        </p:nvSpPr>
        <p:spPr>
          <a:xfrm>
            <a:off x="651555" y="3303395"/>
            <a:ext cx="398992" cy="3989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dist="152400" dir="5400000" sx="95000" sy="95000" algn="t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spc="-50" dirty="0">
                <a:solidFill>
                  <a:schemeClr val="accent5"/>
                </a:solidFill>
                <a:latin typeface="+mj-lt"/>
              </a:rPr>
              <a:t>8</a:t>
            </a:r>
            <a:endParaRPr lang="en-US" sz="1400" spc="-5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xmlns="" id="{3975D73E-74B0-8FBE-7C80-8F8FB351E4F9}"/>
              </a:ext>
            </a:extLst>
          </p:cNvPr>
          <p:cNvSpPr txBox="1">
            <a:spLocks/>
          </p:cNvSpPr>
          <p:nvPr/>
        </p:nvSpPr>
        <p:spPr>
          <a:xfrm>
            <a:off x="1203907" y="3349003"/>
            <a:ext cx="139471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место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+mj-lt"/>
                <a:cs typeface="Segoe UI" panose="020B0502040204020203" pitchFamily="34" charset="0"/>
              </a:rPr>
              <a:t>в сегменте ДМС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5B8248A-6BEF-2FC1-6329-117268986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99728" y="4046863"/>
            <a:ext cx="502647" cy="442269"/>
          </a:xfrm>
          <a:prstGeom prst="rect">
            <a:avLst/>
          </a:prstGeom>
        </p:spPr>
      </p:pic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414858D7-3CA2-F67F-887A-16E4551F8CBB}"/>
              </a:ext>
            </a:extLst>
          </p:cNvPr>
          <p:cNvSpPr>
            <a:spLocks/>
          </p:cNvSpPr>
          <p:nvPr/>
        </p:nvSpPr>
        <p:spPr>
          <a:xfrm>
            <a:off x="651555" y="4042233"/>
            <a:ext cx="398992" cy="3989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dist="152400" dir="5400000" sx="95000" sy="95000" algn="t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spc="-50" dirty="0">
                <a:solidFill>
                  <a:schemeClr val="accent5"/>
                </a:solidFill>
                <a:latin typeface="+mj-lt"/>
              </a:rPr>
              <a:t>9</a:t>
            </a:r>
            <a:endParaRPr lang="en-US" sz="1400" spc="-5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3" name="Текст 4">
            <a:extLst>
              <a:ext uri="{FF2B5EF4-FFF2-40B4-BE49-F238E27FC236}">
                <a16:creationId xmlns:a16="http://schemas.microsoft.com/office/drawing/2014/main" xmlns="" id="{29084720-B6C3-15E2-36F0-B4B629A07971}"/>
              </a:ext>
            </a:extLst>
          </p:cNvPr>
          <p:cNvSpPr txBox="1">
            <a:spLocks/>
          </p:cNvSpPr>
          <p:nvPr/>
        </p:nvSpPr>
        <p:spPr>
          <a:xfrm>
            <a:off x="1203908" y="4003202"/>
            <a:ext cx="1450636" cy="477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место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+mj-lt"/>
                <a:cs typeface="Segoe UI" panose="020B0502040204020203" pitchFamily="34" charset="0"/>
              </a:rPr>
              <a:t>по туристическому страхованию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xmlns="" id="{54627971-92E7-6F0C-075D-B852903A2A59}"/>
              </a:ext>
            </a:extLst>
          </p:cNvPr>
          <p:cNvSpPr txBox="1">
            <a:spLocks/>
          </p:cNvSpPr>
          <p:nvPr/>
        </p:nvSpPr>
        <p:spPr>
          <a:xfrm>
            <a:off x="3495101" y="2002438"/>
            <a:ext cx="2004088" cy="5026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accent5"/>
                </a:solidFill>
                <a:latin typeface="+mj-lt"/>
                <a:cs typeface="Segoe UI" panose="020B0502040204020203" pitchFamily="34" charset="0"/>
              </a:rPr>
              <a:t>Рейтинги надежности</a:t>
            </a:r>
            <a:endParaRPr lang="ru-RU" sz="1400" dirty="0">
              <a:solidFill>
                <a:schemeClr val="accent5"/>
              </a:solidFill>
              <a:cs typeface="Segoe UI" panose="020B0502040204020203" pitchFamily="34" charset="0"/>
            </a:endParaRPr>
          </a:p>
        </p:txBody>
      </p:sp>
      <p:sp>
        <p:nvSpPr>
          <p:cNvPr id="26" name="Прямоугольник: скругленные углы 7">
            <a:extLst>
              <a:ext uri="{FF2B5EF4-FFF2-40B4-BE49-F238E27FC236}">
                <a16:creationId xmlns:a16="http://schemas.microsoft.com/office/drawing/2014/main" xmlns="" id="{8177EFB9-1453-8322-8BFF-1D824AD0524E}"/>
              </a:ext>
            </a:extLst>
          </p:cNvPr>
          <p:cNvSpPr/>
          <p:nvPr/>
        </p:nvSpPr>
        <p:spPr>
          <a:xfrm>
            <a:off x="395758" y="1365250"/>
            <a:ext cx="2607892" cy="3402013"/>
          </a:xfrm>
          <a:prstGeom prst="roundRect">
            <a:avLst>
              <a:gd name="adj" fmla="val 6804"/>
            </a:avLst>
          </a:prstGeom>
          <a:noFill/>
          <a:ln w="9525">
            <a:solidFill>
              <a:schemeClr val="accent5">
                <a:alpha val="61000"/>
              </a:schemeClr>
            </a:solidFill>
          </a:ln>
          <a:effectLst>
            <a:outerShdw blurRad="342900" dist="127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tlCol="0" anchor="t"/>
          <a:lstStyle/>
          <a:p>
            <a:pPr>
              <a:lnSpc>
                <a:spcPct val="110000"/>
              </a:lnSpc>
            </a:pP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28" name="Текст 4">
            <a:extLst>
              <a:ext uri="{FF2B5EF4-FFF2-40B4-BE49-F238E27FC236}">
                <a16:creationId xmlns:a16="http://schemas.microsoft.com/office/drawing/2014/main" xmlns="" id="{910012E5-EC9D-52E5-A206-5B584A79BFCE}"/>
              </a:ext>
            </a:extLst>
          </p:cNvPr>
          <p:cNvSpPr txBox="1">
            <a:spLocks/>
          </p:cNvSpPr>
          <p:nvPr/>
        </p:nvSpPr>
        <p:spPr>
          <a:xfrm>
            <a:off x="6344791" y="2002438"/>
            <a:ext cx="2403451" cy="5026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accent5"/>
                </a:solidFill>
                <a:latin typeface="+mj-lt"/>
                <a:cs typeface="Segoe UI" panose="020B0502040204020203" pitchFamily="34" charset="0"/>
              </a:rPr>
              <a:t>Награды</a:t>
            </a:r>
          </a:p>
        </p:txBody>
      </p:sp>
      <p:sp>
        <p:nvSpPr>
          <p:cNvPr id="29" name="Прямоугольник: скругленные углы 7">
            <a:extLst>
              <a:ext uri="{FF2B5EF4-FFF2-40B4-BE49-F238E27FC236}">
                <a16:creationId xmlns:a16="http://schemas.microsoft.com/office/drawing/2014/main" xmlns="" id="{2B02A6D3-2593-4C8E-8D64-20C07631BC95}"/>
              </a:ext>
            </a:extLst>
          </p:cNvPr>
          <p:cNvSpPr/>
          <p:nvPr/>
        </p:nvSpPr>
        <p:spPr>
          <a:xfrm>
            <a:off x="6140821" y="1365250"/>
            <a:ext cx="2607892" cy="3402013"/>
          </a:xfrm>
          <a:prstGeom prst="roundRect">
            <a:avLst>
              <a:gd name="adj" fmla="val 6804"/>
            </a:avLst>
          </a:prstGeom>
          <a:noFill/>
          <a:ln w="9525">
            <a:solidFill>
              <a:schemeClr val="accent5">
                <a:alpha val="61000"/>
              </a:schemeClr>
            </a:solidFill>
          </a:ln>
          <a:effectLst>
            <a:outerShdw blurRad="342900" dist="127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tlCol="0" anchor="t"/>
          <a:lstStyle/>
          <a:p>
            <a:pPr>
              <a:lnSpc>
                <a:spcPct val="110000"/>
              </a:lnSpc>
            </a:pP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30" name="Текст 4">
            <a:extLst>
              <a:ext uri="{FF2B5EF4-FFF2-40B4-BE49-F238E27FC236}">
                <a16:creationId xmlns:a16="http://schemas.microsoft.com/office/drawing/2014/main" xmlns="" id="{027BFBFF-0A11-44B8-1CC5-75BBC5F05A73}"/>
              </a:ext>
            </a:extLst>
          </p:cNvPr>
          <p:cNvSpPr txBox="1">
            <a:spLocks/>
          </p:cNvSpPr>
          <p:nvPr/>
        </p:nvSpPr>
        <p:spPr>
          <a:xfrm>
            <a:off x="3495101" y="2501504"/>
            <a:ext cx="1676327" cy="5026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af-ZA" sz="2800" dirty="0">
                <a:latin typeface="+mj-lt"/>
                <a:cs typeface="Segoe UI" panose="020B0502040204020203" pitchFamily="34" charset="0"/>
              </a:rPr>
              <a:t>ruA+</a:t>
            </a:r>
            <a:endParaRPr lang="ru-RU" sz="2800" dirty="0">
              <a:cs typeface="Segoe UI" panose="020B0502040204020203" pitchFamily="34" charset="0"/>
            </a:endParaRPr>
          </a:p>
        </p:txBody>
      </p:sp>
      <p:sp>
        <p:nvSpPr>
          <p:cNvPr id="31" name="Текст 4">
            <a:extLst>
              <a:ext uri="{FF2B5EF4-FFF2-40B4-BE49-F238E27FC236}">
                <a16:creationId xmlns:a16="http://schemas.microsoft.com/office/drawing/2014/main" xmlns="" id="{C7265FCB-5B0E-8D89-AC06-7BF424006E60}"/>
              </a:ext>
            </a:extLst>
          </p:cNvPr>
          <p:cNvSpPr txBox="1">
            <a:spLocks/>
          </p:cNvSpPr>
          <p:nvPr/>
        </p:nvSpPr>
        <p:spPr>
          <a:xfrm>
            <a:off x="3495101" y="2972229"/>
            <a:ext cx="2270699" cy="17805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800" dirty="0">
                <a:cs typeface="Segoe UI" panose="020B0502040204020203" pitchFamily="34" charset="0"/>
              </a:rPr>
              <a:t>АО «Зетта Страхование»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af-ZA" sz="400" b="0" i="0" u="none" strike="noStrike" kern="1200" cap="none" spc="0" dirty="0">
                <a:uFillTx/>
                <a:latin typeface="Segoe UI" pitchFamily="34"/>
                <a:cs typeface="Segoe UI" pitchFamily="34"/>
              </a:rPr>
              <a:t>https://raexpert.ru/database/companies/1037850000/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800" dirty="0">
              <a:cs typeface="Segoe UI" panose="020B0502040204020203" pitchFamily="34" charset="0"/>
            </a:endParaRPr>
          </a:p>
        </p:txBody>
      </p:sp>
      <p:sp>
        <p:nvSpPr>
          <p:cNvPr id="32" name="Скругленный прямоугольник 20">
            <a:extLst>
              <a:ext uri="{FF2B5EF4-FFF2-40B4-BE49-F238E27FC236}">
                <a16:creationId xmlns:a16="http://schemas.microsoft.com/office/drawing/2014/main" xmlns="" id="{A0200DF4-2A0B-1F5B-4B9A-CE62F43B04BE}"/>
              </a:ext>
            </a:extLst>
          </p:cNvPr>
          <p:cNvSpPr/>
          <p:nvPr/>
        </p:nvSpPr>
        <p:spPr>
          <a:xfrm>
            <a:off x="3495101" y="2435655"/>
            <a:ext cx="775749" cy="144000"/>
          </a:xfrm>
          <a:prstGeom prst="roundRect">
            <a:avLst>
              <a:gd name="adj" fmla="val 50000"/>
            </a:avLst>
          </a:prstGeom>
          <a:gradFill flip="none" rotWithShape="0">
            <a:gsLst>
              <a:gs pos="6000">
                <a:schemeClr val="accent5">
                  <a:lumMod val="60000"/>
                  <a:lumOff val="40000"/>
                </a:schemeClr>
              </a:gs>
              <a:gs pos="79000">
                <a:srgbClr val="00DDE2"/>
              </a:gs>
            </a:gsLst>
            <a:lin ang="2400000" scaled="0"/>
            <a:tileRect/>
          </a:gradFill>
          <a:ln>
            <a:noFill/>
          </a:ln>
          <a:effectLst>
            <a:outerShdw blurRad="63500" dist="63500" dir="5400000" sx="90000" sy="90000" algn="t" rotWithShape="0">
              <a:schemeClr val="accent1">
                <a:lumMod val="60000"/>
                <a:lumOff val="4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latin typeface="+mj-lt"/>
              </a:rPr>
              <a:t>Эксперт РА</a:t>
            </a:r>
          </a:p>
        </p:txBody>
      </p:sp>
      <p:sp>
        <p:nvSpPr>
          <p:cNvPr id="44" name="Текст 4">
            <a:extLst>
              <a:ext uri="{FF2B5EF4-FFF2-40B4-BE49-F238E27FC236}">
                <a16:creationId xmlns:a16="http://schemas.microsoft.com/office/drawing/2014/main" xmlns="" id="{08B7F287-EF2F-6363-8325-45F70B3E6FF2}"/>
              </a:ext>
            </a:extLst>
          </p:cNvPr>
          <p:cNvSpPr txBox="1">
            <a:spLocks/>
          </p:cNvSpPr>
          <p:nvPr/>
        </p:nvSpPr>
        <p:spPr>
          <a:xfrm>
            <a:off x="3495101" y="3068039"/>
            <a:ext cx="1676327" cy="5026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af-ZA" sz="2800" dirty="0">
                <a:latin typeface="+mj-lt"/>
                <a:cs typeface="Segoe UI" panose="020B0502040204020203" pitchFamily="34" charset="0"/>
              </a:rPr>
              <a:t>ruAA–</a:t>
            </a:r>
            <a:endParaRPr lang="ru-RU" sz="2800" dirty="0">
              <a:cs typeface="Segoe UI" panose="020B0502040204020203" pitchFamily="34" charset="0"/>
            </a:endParaRPr>
          </a:p>
        </p:txBody>
      </p:sp>
      <p:sp>
        <p:nvSpPr>
          <p:cNvPr id="45" name="Текст 4">
            <a:extLst>
              <a:ext uri="{FF2B5EF4-FFF2-40B4-BE49-F238E27FC236}">
                <a16:creationId xmlns:a16="http://schemas.microsoft.com/office/drawing/2014/main" xmlns="" id="{974C8509-68CF-9DF2-DE91-D566EF4A7326}"/>
              </a:ext>
            </a:extLst>
          </p:cNvPr>
          <p:cNvSpPr txBox="1">
            <a:spLocks/>
          </p:cNvSpPr>
          <p:nvPr/>
        </p:nvSpPr>
        <p:spPr>
          <a:xfrm>
            <a:off x="3495101" y="3538764"/>
            <a:ext cx="2270699" cy="17805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800" dirty="0">
                <a:cs typeface="Segoe UI" panose="020B0502040204020203" pitchFamily="34" charset="0"/>
              </a:rPr>
              <a:t>ООО «Зетта Страхование жизни»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af-ZA" sz="400" b="0" i="0" u="none" strike="noStrike" kern="1200" cap="none" spc="0" dirty="0">
                <a:uFillTx/>
                <a:latin typeface="Segoe UI" pitchFamily="34"/>
                <a:cs typeface="Segoe UI" pitchFamily="34"/>
              </a:rPr>
              <a:t>https://raexpert.ru/database/companies/1044860000/ </a:t>
            </a:r>
          </a:p>
        </p:txBody>
      </p:sp>
      <p:sp>
        <p:nvSpPr>
          <p:cNvPr id="46" name="Текст 4">
            <a:extLst>
              <a:ext uri="{FF2B5EF4-FFF2-40B4-BE49-F238E27FC236}">
                <a16:creationId xmlns:a16="http://schemas.microsoft.com/office/drawing/2014/main" xmlns="" id="{E3674ED8-8655-4B9B-038E-F7B12976A62E}"/>
              </a:ext>
            </a:extLst>
          </p:cNvPr>
          <p:cNvSpPr txBox="1">
            <a:spLocks/>
          </p:cNvSpPr>
          <p:nvPr/>
        </p:nvSpPr>
        <p:spPr>
          <a:xfrm>
            <a:off x="3495101" y="3903039"/>
            <a:ext cx="1676327" cy="5026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af-ZA" sz="2800" dirty="0">
                <a:latin typeface="+mj-lt"/>
                <a:cs typeface="Segoe UI" panose="020B0502040204020203" pitchFamily="34" charset="0"/>
              </a:rPr>
              <a:t>AA–</a:t>
            </a:r>
            <a:r>
              <a:rPr lang="af-ZA" sz="3600" baseline="10000" dirty="0">
                <a:latin typeface="+mj-lt"/>
                <a:cs typeface="Segoe UI" panose="020B0502040204020203" pitchFamily="34" charset="0"/>
              </a:rPr>
              <a:t>|</a:t>
            </a:r>
            <a:r>
              <a:rPr lang="af-ZA" sz="2800" dirty="0">
                <a:latin typeface="+mj-lt"/>
                <a:cs typeface="Segoe UI" panose="020B0502040204020203" pitchFamily="34" charset="0"/>
              </a:rPr>
              <a:t>ru</a:t>
            </a:r>
            <a:r>
              <a:rPr kumimoji="0" lang="af-ZA" sz="3600" b="0" i="0" u="none" strike="noStrike" kern="1200" cap="none" spc="0" normalizeH="0" baseline="10000" noProof="0" dirty="0">
                <a:ln>
                  <a:noFill/>
                </a:ln>
                <a:solidFill>
                  <a:srgbClr val="262B30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|</a:t>
            </a:r>
            <a:endParaRPr lang="ru-RU" sz="2800" dirty="0">
              <a:cs typeface="Segoe UI" panose="020B0502040204020203" pitchFamily="34" charset="0"/>
            </a:endParaRPr>
          </a:p>
        </p:txBody>
      </p:sp>
      <p:sp>
        <p:nvSpPr>
          <p:cNvPr id="47" name="Текст 4">
            <a:extLst>
              <a:ext uri="{FF2B5EF4-FFF2-40B4-BE49-F238E27FC236}">
                <a16:creationId xmlns:a16="http://schemas.microsoft.com/office/drawing/2014/main" xmlns="" id="{3429A369-1F38-875C-0285-4FA7A7CB108E}"/>
              </a:ext>
            </a:extLst>
          </p:cNvPr>
          <p:cNvSpPr txBox="1">
            <a:spLocks/>
          </p:cNvSpPr>
          <p:nvPr/>
        </p:nvSpPr>
        <p:spPr>
          <a:xfrm>
            <a:off x="3495101" y="4405684"/>
            <a:ext cx="2270699" cy="20544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800" dirty="0">
                <a:cs typeface="Segoe UI" panose="020B0502040204020203" pitchFamily="34" charset="0"/>
              </a:rPr>
              <a:t>АО «Зетта Страхование»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af-ZA" sz="400" b="0" i="0" u="none" strike="noStrike" kern="1200" cap="none" spc="0" dirty="0">
                <a:uFillTx/>
                <a:latin typeface="Segoe UI" pitchFamily="34"/>
                <a:cs typeface="Segoe UI" pitchFamily="34"/>
              </a:rPr>
              <a:t>https://https://www.ra-national.ru/organizatsii/ao-zetta-strahovanie/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800" dirty="0">
              <a:cs typeface="Segoe UI" panose="020B0502040204020203" pitchFamily="34" charset="0"/>
            </a:endParaRPr>
          </a:p>
        </p:txBody>
      </p:sp>
      <p:sp>
        <p:nvSpPr>
          <p:cNvPr id="51" name="Скругленный прямоугольник 20">
            <a:extLst>
              <a:ext uri="{FF2B5EF4-FFF2-40B4-BE49-F238E27FC236}">
                <a16:creationId xmlns:a16="http://schemas.microsoft.com/office/drawing/2014/main" xmlns="" id="{10680C02-298C-D23E-95CA-BD3D2351AD16}"/>
              </a:ext>
            </a:extLst>
          </p:cNvPr>
          <p:cNvSpPr/>
          <p:nvPr/>
        </p:nvSpPr>
        <p:spPr>
          <a:xfrm>
            <a:off x="3495101" y="3823198"/>
            <a:ext cx="431361" cy="144000"/>
          </a:xfrm>
          <a:prstGeom prst="roundRect">
            <a:avLst>
              <a:gd name="adj" fmla="val 50000"/>
            </a:avLst>
          </a:prstGeom>
          <a:gradFill flip="none" rotWithShape="0">
            <a:gsLst>
              <a:gs pos="6000">
                <a:schemeClr val="accent5">
                  <a:lumMod val="60000"/>
                  <a:lumOff val="40000"/>
                </a:schemeClr>
              </a:gs>
              <a:gs pos="79000">
                <a:srgbClr val="00DDE2"/>
              </a:gs>
            </a:gsLst>
            <a:lin ang="2400000" scaled="0"/>
            <a:tileRect/>
          </a:gradFill>
          <a:ln>
            <a:noFill/>
          </a:ln>
          <a:effectLst>
            <a:outerShdw blurRad="63500" dist="63500" dir="5400000" sx="90000" sy="90000" algn="t" rotWithShape="0">
              <a:schemeClr val="accent1">
                <a:lumMod val="60000"/>
                <a:lumOff val="4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latin typeface="+mj-lt"/>
              </a:rPr>
              <a:t>НРА</a:t>
            </a:r>
          </a:p>
        </p:txBody>
      </p: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xmlns="" id="{910B52C3-476E-85BD-9E8D-575270C5AA7D}"/>
              </a:ext>
            </a:extLst>
          </p:cNvPr>
          <p:cNvGrpSpPr>
            <a:grpSpLocks noChangeAspect="1"/>
          </p:cNvGrpSpPr>
          <p:nvPr/>
        </p:nvGrpSpPr>
        <p:grpSpPr>
          <a:xfrm>
            <a:off x="6399445" y="4012641"/>
            <a:ext cx="360000" cy="522155"/>
            <a:chOff x="6301747" y="3882614"/>
            <a:chExt cx="446502" cy="647620"/>
          </a:xfrm>
        </p:grpSpPr>
        <p:grpSp>
          <p:nvGrpSpPr>
            <p:cNvPr id="84" name="Рисунок 62">
              <a:extLst>
                <a:ext uri="{FF2B5EF4-FFF2-40B4-BE49-F238E27FC236}">
                  <a16:creationId xmlns:a16="http://schemas.microsoft.com/office/drawing/2014/main" xmlns="" id="{72F4A3D0-E220-DCFA-FCE0-561653BC857B}"/>
                </a:ext>
              </a:extLst>
            </p:cNvPr>
            <p:cNvGrpSpPr/>
            <p:nvPr/>
          </p:nvGrpSpPr>
          <p:grpSpPr>
            <a:xfrm>
              <a:off x="6307051" y="3882614"/>
              <a:ext cx="438257" cy="434927"/>
              <a:chOff x="6307051" y="3882614"/>
              <a:chExt cx="438257" cy="434927"/>
            </a:xfrm>
            <a:noFill/>
          </p:grpSpPr>
          <p:sp>
            <p:nvSpPr>
              <p:cNvPr id="85" name="Полилиния: фигура 84">
                <a:extLst>
                  <a:ext uri="{FF2B5EF4-FFF2-40B4-BE49-F238E27FC236}">
                    <a16:creationId xmlns:a16="http://schemas.microsoft.com/office/drawing/2014/main" xmlns="" id="{D1972CED-440A-6C81-6976-A4B2BE9A9CCD}"/>
                  </a:ext>
                </a:extLst>
              </p:cNvPr>
              <p:cNvSpPr/>
              <p:nvPr/>
            </p:nvSpPr>
            <p:spPr>
              <a:xfrm>
                <a:off x="6307051" y="3882614"/>
                <a:ext cx="438257" cy="434927"/>
              </a:xfrm>
              <a:custGeom>
                <a:avLst/>
                <a:gdLst>
                  <a:gd name="connsiteX0" fmla="*/ 369442 w 438257"/>
                  <a:gd name="connsiteY0" fmla="*/ 304946 h 434927"/>
                  <a:gd name="connsiteX1" fmla="*/ 362451 w 438257"/>
                  <a:gd name="connsiteY1" fmla="*/ 291457 h 434927"/>
                  <a:gd name="connsiteX2" fmla="*/ 355250 w 438257"/>
                  <a:gd name="connsiteY2" fmla="*/ 277581 h 434927"/>
                  <a:gd name="connsiteX3" fmla="*/ 348611 w 438257"/>
                  <a:gd name="connsiteY3" fmla="*/ 264760 h 434927"/>
                  <a:gd name="connsiteX4" fmla="*/ 220464 w 438257"/>
                  <a:gd name="connsiteY4" fmla="*/ 17494 h 434927"/>
                  <a:gd name="connsiteX5" fmla="*/ 219550 w 438257"/>
                  <a:gd name="connsiteY5" fmla="*/ 17705 h 434927"/>
                  <a:gd name="connsiteX6" fmla="*/ 75947 w 438257"/>
                  <a:gd name="connsiteY6" fmla="*/ 292370 h 434927"/>
                  <a:gd name="connsiteX7" fmla="*/ 70291 w 438257"/>
                  <a:gd name="connsiteY7" fmla="*/ 303155 h 434927"/>
                  <a:gd name="connsiteX8" fmla="*/ 64671 w 438257"/>
                  <a:gd name="connsiteY8" fmla="*/ 313869 h 434927"/>
                  <a:gd name="connsiteX9" fmla="*/ 59085 w 438257"/>
                  <a:gd name="connsiteY9" fmla="*/ 324548 h 434927"/>
                  <a:gd name="connsiteX10" fmla="*/ 53500 w 438257"/>
                  <a:gd name="connsiteY10" fmla="*/ 335262 h 434927"/>
                  <a:gd name="connsiteX11" fmla="*/ 47880 w 438257"/>
                  <a:gd name="connsiteY11" fmla="*/ 345976 h 434927"/>
                  <a:gd name="connsiteX12" fmla="*/ 42470 w 438257"/>
                  <a:gd name="connsiteY12" fmla="*/ 356338 h 434927"/>
                  <a:gd name="connsiteX13" fmla="*/ 36709 w 438257"/>
                  <a:gd name="connsiteY13" fmla="*/ 367333 h 434927"/>
                  <a:gd name="connsiteX14" fmla="*/ 31053 w 438257"/>
                  <a:gd name="connsiteY14" fmla="*/ 378153 h 434927"/>
                  <a:gd name="connsiteX15" fmla="*/ 1651 w 438257"/>
                  <a:gd name="connsiteY15" fmla="*/ 434358 h 434927"/>
                  <a:gd name="connsiteX16" fmla="*/ 0 w 438257"/>
                  <a:gd name="connsiteY16" fmla="*/ 434217 h 434927"/>
                  <a:gd name="connsiteX17" fmla="*/ 0 w 438257"/>
                  <a:gd name="connsiteY17" fmla="*/ 0 h 434927"/>
                  <a:gd name="connsiteX18" fmla="*/ 438222 w 438257"/>
                  <a:gd name="connsiteY18" fmla="*/ 0 h 434927"/>
                  <a:gd name="connsiteX19" fmla="*/ 438222 w 438257"/>
                  <a:gd name="connsiteY19" fmla="*/ 14473 h 434927"/>
                  <a:gd name="connsiteX20" fmla="*/ 438257 w 438257"/>
                  <a:gd name="connsiteY20" fmla="*/ 433163 h 434927"/>
                  <a:gd name="connsiteX21" fmla="*/ 437625 w 438257"/>
                  <a:gd name="connsiteY21" fmla="*/ 434920 h 434927"/>
                  <a:gd name="connsiteX22" fmla="*/ 436220 w 438257"/>
                  <a:gd name="connsiteY22" fmla="*/ 433866 h 434927"/>
                  <a:gd name="connsiteX23" fmla="*/ 431688 w 438257"/>
                  <a:gd name="connsiteY23" fmla="*/ 425119 h 434927"/>
                  <a:gd name="connsiteX24" fmla="*/ 424768 w 438257"/>
                  <a:gd name="connsiteY24" fmla="*/ 411770 h 434927"/>
                  <a:gd name="connsiteX25" fmla="*/ 417672 w 438257"/>
                  <a:gd name="connsiteY25" fmla="*/ 398070 h 434927"/>
                  <a:gd name="connsiteX26" fmla="*/ 410752 w 438257"/>
                  <a:gd name="connsiteY26" fmla="*/ 384757 h 434927"/>
                  <a:gd name="connsiteX27" fmla="*/ 403832 w 438257"/>
                  <a:gd name="connsiteY27" fmla="*/ 371408 h 434927"/>
                  <a:gd name="connsiteX28" fmla="*/ 396912 w 438257"/>
                  <a:gd name="connsiteY28" fmla="*/ 358095 h 434927"/>
                  <a:gd name="connsiteX29" fmla="*/ 389991 w 438257"/>
                  <a:gd name="connsiteY29" fmla="*/ 344781 h 434927"/>
                  <a:gd name="connsiteX30" fmla="*/ 383071 w 438257"/>
                  <a:gd name="connsiteY30" fmla="*/ 331468 h 434927"/>
                  <a:gd name="connsiteX31" fmla="*/ 376010 w 438257"/>
                  <a:gd name="connsiteY31" fmla="*/ 317838 h 434927"/>
                  <a:gd name="connsiteX32" fmla="*/ 369336 w 438257"/>
                  <a:gd name="connsiteY32" fmla="*/ 304946 h 434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38257" h="434927">
                    <a:moveTo>
                      <a:pt x="369442" y="304946"/>
                    </a:moveTo>
                    <a:lnTo>
                      <a:pt x="362451" y="291457"/>
                    </a:lnTo>
                    <a:lnTo>
                      <a:pt x="355250" y="277581"/>
                    </a:lnTo>
                    <a:lnTo>
                      <a:pt x="348611" y="264760"/>
                    </a:lnTo>
                    <a:lnTo>
                      <a:pt x="220464" y="17494"/>
                    </a:lnTo>
                    <a:cubicBezTo>
                      <a:pt x="220147" y="17283"/>
                      <a:pt x="220042" y="17388"/>
                      <a:pt x="219550" y="17705"/>
                    </a:cubicBezTo>
                    <a:lnTo>
                      <a:pt x="75947" y="292370"/>
                    </a:lnTo>
                    <a:lnTo>
                      <a:pt x="70291" y="303155"/>
                    </a:lnTo>
                    <a:lnTo>
                      <a:pt x="64671" y="313869"/>
                    </a:lnTo>
                    <a:lnTo>
                      <a:pt x="59085" y="324548"/>
                    </a:lnTo>
                    <a:lnTo>
                      <a:pt x="53500" y="335262"/>
                    </a:lnTo>
                    <a:lnTo>
                      <a:pt x="47880" y="345976"/>
                    </a:lnTo>
                    <a:lnTo>
                      <a:pt x="42470" y="356338"/>
                    </a:lnTo>
                    <a:lnTo>
                      <a:pt x="36709" y="367333"/>
                    </a:lnTo>
                    <a:lnTo>
                      <a:pt x="31053" y="378153"/>
                    </a:lnTo>
                    <a:lnTo>
                      <a:pt x="1651" y="434358"/>
                    </a:lnTo>
                    <a:cubicBezTo>
                      <a:pt x="1194" y="434920"/>
                      <a:pt x="105" y="435060"/>
                      <a:pt x="0" y="434217"/>
                    </a:cubicBezTo>
                    <a:lnTo>
                      <a:pt x="0" y="0"/>
                    </a:lnTo>
                    <a:cubicBezTo>
                      <a:pt x="0" y="0"/>
                      <a:pt x="438222" y="0"/>
                      <a:pt x="438222" y="0"/>
                    </a:cubicBezTo>
                    <a:lnTo>
                      <a:pt x="438222" y="14473"/>
                    </a:lnTo>
                    <a:cubicBezTo>
                      <a:pt x="438222" y="14473"/>
                      <a:pt x="438257" y="433163"/>
                      <a:pt x="438257" y="433163"/>
                    </a:cubicBezTo>
                    <a:cubicBezTo>
                      <a:pt x="438257" y="434112"/>
                      <a:pt x="438011" y="435025"/>
                      <a:pt x="437625" y="434920"/>
                    </a:cubicBezTo>
                    <a:cubicBezTo>
                      <a:pt x="437239" y="434814"/>
                      <a:pt x="436431" y="434252"/>
                      <a:pt x="436220" y="433866"/>
                    </a:cubicBezTo>
                    <a:lnTo>
                      <a:pt x="431688" y="425119"/>
                    </a:lnTo>
                    <a:lnTo>
                      <a:pt x="424768" y="411770"/>
                    </a:lnTo>
                    <a:lnTo>
                      <a:pt x="417672" y="398070"/>
                    </a:lnTo>
                    <a:lnTo>
                      <a:pt x="410752" y="384757"/>
                    </a:lnTo>
                    <a:lnTo>
                      <a:pt x="403832" y="371408"/>
                    </a:lnTo>
                    <a:lnTo>
                      <a:pt x="396912" y="358095"/>
                    </a:lnTo>
                    <a:lnTo>
                      <a:pt x="389991" y="344781"/>
                    </a:lnTo>
                    <a:lnTo>
                      <a:pt x="383071" y="331468"/>
                    </a:lnTo>
                    <a:lnTo>
                      <a:pt x="376010" y="317838"/>
                    </a:lnTo>
                    <a:lnTo>
                      <a:pt x="369336" y="30494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6" name="Полилиния: фигура 85">
                <a:extLst>
                  <a:ext uri="{FF2B5EF4-FFF2-40B4-BE49-F238E27FC236}">
                    <a16:creationId xmlns:a16="http://schemas.microsoft.com/office/drawing/2014/main" xmlns="" id="{1152CAFA-D4E7-57BD-07DF-F8F72F845E1B}"/>
                  </a:ext>
                </a:extLst>
              </p:cNvPr>
              <p:cNvSpPr/>
              <p:nvPr/>
            </p:nvSpPr>
            <p:spPr>
              <a:xfrm>
                <a:off x="6469513" y="4008899"/>
                <a:ext cx="192053" cy="308493"/>
              </a:xfrm>
              <a:custGeom>
                <a:avLst/>
                <a:gdLst>
                  <a:gd name="connsiteX0" fmla="*/ 125236 w 192053"/>
                  <a:gd name="connsiteY0" fmla="*/ 304384 h 308493"/>
                  <a:gd name="connsiteX1" fmla="*/ 118245 w 192053"/>
                  <a:gd name="connsiteY1" fmla="*/ 290930 h 308493"/>
                  <a:gd name="connsiteX2" fmla="*/ 111501 w 192053"/>
                  <a:gd name="connsiteY2" fmla="*/ 277898 h 308493"/>
                  <a:gd name="connsiteX3" fmla="*/ 104616 w 192053"/>
                  <a:gd name="connsiteY3" fmla="*/ 264619 h 308493"/>
                  <a:gd name="connsiteX4" fmla="*/ 97696 w 192053"/>
                  <a:gd name="connsiteY4" fmla="*/ 251235 h 308493"/>
                  <a:gd name="connsiteX5" fmla="*/ 90775 w 192053"/>
                  <a:gd name="connsiteY5" fmla="*/ 237922 h 308493"/>
                  <a:gd name="connsiteX6" fmla="*/ 83855 w 192053"/>
                  <a:gd name="connsiteY6" fmla="*/ 224608 h 308493"/>
                  <a:gd name="connsiteX7" fmla="*/ 76935 w 192053"/>
                  <a:gd name="connsiteY7" fmla="*/ 211295 h 308493"/>
                  <a:gd name="connsiteX8" fmla="*/ 70015 w 192053"/>
                  <a:gd name="connsiteY8" fmla="*/ 197981 h 308493"/>
                  <a:gd name="connsiteX9" fmla="*/ 63094 w 192053"/>
                  <a:gd name="connsiteY9" fmla="*/ 184668 h 308493"/>
                  <a:gd name="connsiteX10" fmla="*/ 56174 w 192053"/>
                  <a:gd name="connsiteY10" fmla="*/ 171354 h 308493"/>
                  <a:gd name="connsiteX11" fmla="*/ 49289 w 192053"/>
                  <a:gd name="connsiteY11" fmla="*/ 158041 h 308493"/>
                  <a:gd name="connsiteX12" fmla="*/ 42474 w 192053"/>
                  <a:gd name="connsiteY12" fmla="*/ 144903 h 308493"/>
                  <a:gd name="connsiteX13" fmla="*/ 461 w 192053"/>
                  <a:gd name="connsiteY13" fmla="*/ 63863 h 308493"/>
                  <a:gd name="connsiteX14" fmla="*/ 461 w 192053"/>
                  <a:gd name="connsiteY14" fmla="*/ 60771 h 308493"/>
                  <a:gd name="connsiteX15" fmla="*/ 32357 w 192053"/>
                  <a:gd name="connsiteY15" fmla="*/ 0 h 308493"/>
                  <a:gd name="connsiteX16" fmla="*/ 116700 w 192053"/>
                  <a:gd name="connsiteY16" fmla="*/ 162572 h 308493"/>
                  <a:gd name="connsiteX17" fmla="*/ 123515 w 192053"/>
                  <a:gd name="connsiteY17" fmla="*/ 175710 h 308493"/>
                  <a:gd name="connsiteX18" fmla="*/ 130435 w 192053"/>
                  <a:gd name="connsiteY18" fmla="*/ 189024 h 308493"/>
                  <a:gd name="connsiteX19" fmla="*/ 137355 w 192053"/>
                  <a:gd name="connsiteY19" fmla="*/ 202337 h 308493"/>
                  <a:gd name="connsiteX20" fmla="*/ 144100 w 192053"/>
                  <a:gd name="connsiteY20" fmla="*/ 215299 h 308493"/>
                  <a:gd name="connsiteX21" fmla="*/ 151020 w 192053"/>
                  <a:gd name="connsiteY21" fmla="*/ 228613 h 308493"/>
                  <a:gd name="connsiteX22" fmla="*/ 157940 w 192053"/>
                  <a:gd name="connsiteY22" fmla="*/ 241926 h 308493"/>
                  <a:gd name="connsiteX23" fmla="*/ 164825 w 192053"/>
                  <a:gd name="connsiteY23" fmla="*/ 255240 h 308493"/>
                  <a:gd name="connsiteX24" fmla="*/ 171886 w 192053"/>
                  <a:gd name="connsiteY24" fmla="*/ 268870 h 308493"/>
                  <a:gd name="connsiteX25" fmla="*/ 178631 w 192053"/>
                  <a:gd name="connsiteY25" fmla="*/ 281902 h 308493"/>
                  <a:gd name="connsiteX26" fmla="*/ 185551 w 192053"/>
                  <a:gd name="connsiteY26" fmla="*/ 295251 h 308493"/>
                  <a:gd name="connsiteX27" fmla="*/ 191663 w 192053"/>
                  <a:gd name="connsiteY27" fmla="*/ 307054 h 308493"/>
                  <a:gd name="connsiteX28" fmla="*/ 192049 w 192053"/>
                  <a:gd name="connsiteY28" fmla="*/ 308248 h 308493"/>
                  <a:gd name="connsiteX29" fmla="*/ 190890 w 192053"/>
                  <a:gd name="connsiteY29" fmla="*/ 308494 h 308493"/>
                  <a:gd name="connsiteX30" fmla="*/ 127414 w 192053"/>
                  <a:gd name="connsiteY30" fmla="*/ 308494 h 308493"/>
                  <a:gd name="connsiteX31" fmla="*/ 125236 w 192053"/>
                  <a:gd name="connsiteY31" fmla="*/ 304384 h 308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2053" h="308493">
                    <a:moveTo>
                      <a:pt x="125236" y="304384"/>
                    </a:moveTo>
                    <a:lnTo>
                      <a:pt x="118245" y="290930"/>
                    </a:lnTo>
                    <a:lnTo>
                      <a:pt x="111501" y="277898"/>
                    </a:lnTo>
                    <a:lnTo>
                      <a:pt x="104616" y="264619"/>
                    </a:lnTo>
                    <a:lnTo>
                      <a:pt x="97696" y="251235"/>
                    </a:lnTo>
                    <a:lnTo>
                      <a:pt x="90775" y="237922"/>
                    </a:lnTo>
                    <a:lnTo>
                      <a:pt x="83855" y="224608"/>
                    </a:lnTo>
                    <a:lnTo>
                      <a:pt x="76935" y="211295"/>
                    </a:lnTo>
                    <a:lnTo>
                      <a:pt x="70015" y="197981"/>
                    </a:lnTo>
                    <a:lnTo>
                      <a:pt x="63094" y="184668"/>
                    </a:lnTo>
                    <a:lnTo>
                      <a:pt x="56174" y="171354"/>
                    </a:lnTo>
                    <a:lnTo>
                      <a:pt x="49289" y="158041"/>
                    </a:lnTo>
                    <a:lnTo>
                      <a:pt x="42474" y="144903"/>
                    </a:lnTo>
                    <a:lnTo>
                      <a:pt x="461" y="63863"/>
                    </a:lnTo>
                    <a:cubicBezTo>
                      <a:pt x="-171" y="62774"/>
                      <a:pt x="-136" y="61860"/>
                      <a:pt x="461" y="60771"/>
                    </a:cubicBezTo>
                    <a:lnTo>
                      <a:pt x="32357" y="0"/>
                    </a:lnTo>
                    <a:lnTo>
                      <a:pt x="116700" y="162572"/>
                    </a:lnTo>
                    <a:lnTo>
                      <a:pt x="123515" y="175710"/>
                    </a:lnTo>
                    <a:lnTo>
                      <a:pt x="130435" y="189024"/>
                    </a:lnTo>
                    <a:lnTo>
                      <a:pt x="137355" y="202337"/>
                    </a:lnTo>
                    <a:lnTo>
                      <a:pt x="144100" y="215299"/>
                    </a:lnTo>
                    <a:lnTo>
                      <a:pt x="151020" y="228613"/>
                    </a:lnTo>
                    <a:lnTo>
                      <a:pt x="157940" y="241926"/>
                    </a:lnTo>
                    <a:lnTo>
                      <a:pt x="164825" y="255240"/>
                    </a:lnTo>
                    <a:lnTo>
                      <a:pt x="171886" y="268870"/>
                    </a:lnTo>
                    <a:lnTo>
                      <a:pt x="178631" y="281902"/>
                    </a:lnTo>
                    <a:lnTo>
                      <a:pt x="185551" y="295251"/>
                    </a:lnTo>
                    <a:lnTo>
                      <a:pt x="191663" y="307054"/>
                    </a:lnTo>
                    <a:cubicBezTo>
                      <a:pt x="191804" y="307300"/>
                      <a:pt x="191979" y="308037"/>
                      <a:pt x="192049" y="308248"/>
                    </a:cubicBezTo>
                    <a:cubicBezTo>
                      <a:pt x="192120" y="308459"/>
                      <a:pt x="191312" y="308494"/>
                      <a:pt x="190890" y="308494"/>
                    </a:cubicBezTo>
                    <a:lnTo>
                      <a:pt x="127414" y="308494"/>
                    </a:lnTo>
                    <a:cubicBezTo>
                      <a:pt x="127414" y="308494"/>
                      <a:pt x="125236" y="304384"/>
                      <a:pt x="125236" y="30438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7" name="Полилиния: фигура 86">
                <a:extLst>
                  <a:ext uri="{FF2B5EF4-FFF2-40B4-BE49-F238E27FC236}">
                    <a16:creationId xmlns:a16="http://schemas.microsoft.com/office/drawing/2014/main" xmlns="" id="{646E2FE9-0C9B-4D72-9497-49B08C672765}"/>
                  </a:ext>
                </a:extLst>
              </p:cNvPr>
              <p:cNvSpPr/>
              <p:nvPr/>
            </p:nvSpPr>
            <p:spPr>
              <a:xfrm>
                <a:off x="6405304" y="4132900"/>
                <a:ext cx="127303" cy="184527"/>
              </a:xfrm>
              <a:custGeom>
                <a:avLst/>
                <a:gdLst>
                  <a:gd name="connsiteX0" fmla="*/ 117047 w 127303"/>
                  <a:gd name="connsiteY0" fmla="*/ 164434 h 184527"/>
                  <a:gd name="connsiteX1" fmla="*/ 124037 w 127303"/>
                  <a:gd name="connsiteY1" fmla="*/ 177923 h 184527"/>
                  <a:gd name="connsiteX2" fmla="*/ 127304 w 127303"/>
                  <a:gd name="connsiteY2" fmla="*/ 184492 h 184527"/>
                  <a:gd name="connsiteX3" fmla="*/ 64917 w 127303"/>
                  <a:gd name="connsiteY3" fmla="*/ 184527 h 184527"/>
                  <a:gd name="connsiteX4" fmla="*/ 59226 w 127303"/>
                  <a:gd name="connsiteY4" fmla="*/ 173638 h 184527"/>
                  <a:gd name="connsiteX5" fmla="*/ 52657 w 127303"/>
                  <a:gd name="connsiteY5" fmla="*/ 160992 h 184527"/>
                  <a:gd name="connsiteX6" fmla="*/ 46053 w 127303"/>
                  <a:gd name="connsiteY6" fmla="*/ 148275 h 184527"/>
                  <a:gd name="connsiteX7" fmla="*/ 39484 w 127303"/>
                  <a:gd name="connsiteY7" fmla="*/ 135664 h 184527"/>
                  <a:gd name="connsiteX8" fmla="*/ 33055 w 127303"/>
                  <a:gd name="connsiteY8" fmla="*/ 123299 h 184527"/>
                  <a:gd name="connsiteX9" fmla="*/ 26451 w 127303"/>
                  <a:gd name="connsiteY9" fmla="*/ 110618 h 184527"/>
                  <a:gd name="connsiteX10" fmla="*/ 19882 w 127303"/>
                  <a:gd name="connsiteY10" fmla="*/ 97937 h 184527"/>
                  <a:gd name="connsiteX11" fmla="*/ 13314 w 127303"/>
                  <a:gd name="connsiteY11" fmla="*/ 85291 h 184527"/>
                  <a:gd name="connsiteX12" fmla="*/ 7061 w 127303"/>
                  <a:gd name="connsiteY12" fmla="*/ 73242 h 184527"/>
                  <a:gd name="connsiteX13" fmla="*/ 0 w 127303"/>
                  <a:gd name="connsiteY13" fmla="*/ 59647 h 184527"/>
                  <a:gd name="connsiteX14" fmla="*/ 31580 w 127303"/>
                  <a:gd name="connsiteY14" fmla="*/ 0 h 184527"/>
                  <a:gd name="connsiteX15" fmla="*/ 41311 w 127303"/>
                  <a:gd name="connsiteY15" fmla="*/ 18442 h 184527"/>
                  <a:gd name="connsiteX16" fmla="*/ 48371 w 127303"/>
                  <a:gd name="connsiteY16" fmla="*/ 32037 h 184527"/>
                  <a:gd name="connsiteX17" fmla="*/ 55256 w 127303"/>
                  <a:gd name="connsiteY17" fmla="*/ 45385 h 184527"/>
                  <a:gd name="connsiteX18" fmla="*/ 62177 w 127303"/>
                  <a:gd name="connsiteY18" fmla="*/ 58699 h 184527"/>
                  <a:gd name="connsiteX19" fmla="*/ 69097 w 127303"/>
                  <a:gd name="connsiteY19" fmla="*/ 72012 h 184527"/>
                  <a:gd name="connsiteX20" fmla="*/ 75982 w 127303"/>
                  <a:gd name="connsiteY20" fmla="*/ 85361 h 184527"/>
                  <a:gd name="connsiteX21" fmla="*/ 82902 w 127303"/>
                  <a:gd name="connsiteY21" fmla="*/ 98675 h 184527"/>
                  <a:gd name="connsiteX22" fmla="*/ 89822 w 127303"/>
                  <a:gd name="connsiteY22" fmla="*/ 111988 h 184527"/>
                  <a:gd name="connsiteX23" fmla="*/ 96743 w 127303"/>
                  <a:gd name="connsiteY23" fmla="*/ 125337 h 184527"/>
                  <a:gd name="connsiteX24" fmla="*/ 103487 w 127303"/>
                  <a:gd name="connsiteY24" fmla="*/ 138334 h 184527"/>
                  <a:gd name="connsiteX25" fmla="*/ 110197 w 127303"/>
                  <a:gd name="connsiteY25" fmla="*/ 151296 h 184527"/>
                  <a:gd name="connsiteX26" fmla="*/ 117047 w 127303"/>
                  <a:gd name="connsiteY26" fmla="*/ 164434 h 184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7303" h="184527">
                    <a:moveTo>
                      <a:pt x="117047" y="164434"/>
                    </a:moveTo>
                    <a:lnTo>
                      <a:pt x="124037" y="177923"/>
                    </a:lnTo>
                    <a:lnTo>
                      <a:pt x="127304" y="184492"/>
                    </a:lnTo>
                    <a:lnTo>
                      <a:pt x="64917" y="184527"/>
                    </a:lnTo>
                    <a:lnTo>
                      <a:pt x="59226" y="173638"/>
                    </a:lnTo>
                    <a:lnTo>
                      <a:pt x="52657" y="160992"/>
                    </a:lnTo>
                    <a:lnTo>
                      <a:pt x="46053" y="148275"/>
                    </a:lnTo>
                    <a:lnTo>
                      <a:pt x="39484" y="135664"/>
                    </a:lnTo>
                    <a:lnTo>
                      <a:pt x="33055" y="123299"/>
                    </a:lnTo>
                    <a:lnTo>
                      <a:pt x="26451" y="110618"/>
                    </a:lnTo>
                    <a:lnTo>
                      <a:pt x="19882" y="97937"/>
                    </a:lnTo>
                    <a:lnTo>
                      <a:pt x="13314" y="85291"/>
                    </a:lnTo>
                    <a:lnTo>
                      <a:pt x="7061" y="73242"/>
                    </a:lnTo>
                    <a:lnTo>
                      <a:pt x="0" y="59647"/>
                    </a:lnTo>
                    <a:lnTo>
                      <a:pt x="31580" y="0"/>
                    </a:lnTo>
                    <a:lnTo>
                      <a:pt x="41311" y="18442"/>
                    </a:lnTo>
                    <a:lnTo>
                      <a:pt x="48371" y="32037"/>
                    </a:lnTo>
                    <a:lnTo>
                      <a:pt x="55256" y="45385"/>
                    </a:lnTo>
                    <a:lnTo>
                      <a:pt x="62177" y="58699"/>
                    </a:lnTo>
                    <a:lnTo>
                      <a:pt x="69097" y="72012"/>
                    </a:lnTo>
                    <a:lnTo>
                      <a:pt x="75982" y="85361"/>
                    </a:lnTo>
                    <a:lnTo>
                      <a:pt x="82902" y="98675"/>
                    </a:lnTo>
                    <a:lnTo>
                      <a:pt x="89822" y="111988"/>
                    </a:lnTo>
                    <a:lnTo>
                      <a:pt x="96743" y="125337"/>
                    </a:lnTo>
                    <a:lnTo>
                      <a:pt x="103487" y="138334"/>
                    </a:lnTo>
                    <a:lnTo>
                      <a:pt x="110197" y="151296"/>
                    </a:lnTo>
                    <a:lnTo>
                      <a:pt x="117047" y="164434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8" name="Полилиния: фигура 87">
                <a:extLst>
                  <a:ext uri="{FF2B5EF4-FFF2-40B4-BE49-F238E27FC236}">
                    <a16:creationId xmlns:a16="http://schemas.microsoft.com/office/drawing/2014/main" xmlns="" id="{35DA59C2-8029-2273-906A-BB5850675ACF}"/>
                  </a:ext>
                </a:extLst>
              </p:cNvPr>
              <p:cNvSpPr/>
              <p:nvPr/>
            </p:nvSpPr>
            <p:spPr>
              <a:xfrm>
                <a:off x="6339966" y="4235123"/>
                <a:ext cx="85993" cy="82304"/>
              </a:xfrm>
              <a:custGeom>
                <a:avLst/>
                <a:gdLst>
                  <a:gd name="connsiteX0" fmla="*/ 66076 w 85993"/>
                  <a:gd name="connsiteY0" fmla="*/ 43840 h 82304"/>
                  <a:gd name="connsiteX1" fmla="*/ 72399 w 85993"/>
                  <a:gd name="connsiteY1" fmla="*/ 55959 h 82304"/>
                  <a:gd name="connsiteX2" fmla="*/ 78511 w 85993"/>
                  <a:gd name="connsiteY2" fmla="*/ 67692 h 82304"/>
                  <a:gd name="connsiteX3" fmla="*/ 85993 w 85993"/>
                  <a:gd name="connsiteY3" fmla="*/ 82270 h 82304"/>
                  <a:gd name="connsiteX4" fmla="*/ 0 w 85993"/>
                  <a:gd name="connsiteY4" fmla="*/ 82305 h 82304"/>
                  <a:gd name="connsiteX5" fmla="*/ 43067 w 85993"/>
                  <a:gd name="connsiteY5" fmla="*/ 0 h 82304"/>
                  <a:gd name="connsiteX6" fmla="*/ 47072 w 85993"/>
                  <a:gd name="connsiteY6" fmla="*/ 7307 h 82304"/>
                  <a:gd name="connsiteX7" fmla="*/ 53500 w 85993"/>
                  <a:gd name="connsiteY7" fmla="*/ 19637 h 82304"/>
                  <a:gd name="connsiteX8" fmla="*/ 59893 w 85993"/>
                  <a:gd name="connsiteY8" fmla="*/ 32002 h 82304"/>
                  <a:gd name="connsiteX9" fmla="*/ 66076 w 85993"/>
                  <a:gd name="connsiteY9" fmla="*/ 43840 h 8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993" h="82304">
                    <a:moveTo>
                      <a:pt x="66076" y="43840"/>
                    </a:moveTo>
                    <a:lnTo>
                      <a:pt x="72399" y="55959"/>
                    </a:lnTo>
                    <a:lnTo>
                      <a:pt x="78511" y="67692"/>
                    </a:lnTo>
                    <a:lnTo>
                      <a:pt x="85993" y="82270"/>
                    </a:lnTo>
                    <a:lnTo>
                      <a:pt x="0" y="82305"/>
                    </a:lnTo>
                    <a:lnTo>
                      <a:pt x="43067" y="0"/>
                    </a:lnTo>
                    <a:lnTo>
                      <a:pt x="47072" y="7307"/>
                    </a:lnTo>
                    <a:lnTo>
                      <a:pt x="53500" y="19637"/>
                    </a:lnTo>
                    <a:lnTo>
                      <a:pt x="59893" y="32002"/>
                    </a:lnTo>
                    <a:lnTo>
                      <a:pt x="66076" y="4384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89" name="Рисунок 62">
              <a:extLst>
                <a:ext uri="{FF2B5EF4-FFF2-40B4-BE49-F238E27FC236}">
                  <a16:creationId xmlns:a16="http://schemas.microsoft.com/office/drawing/2014/main" xmlns="" id="{25597B37-F7FD-1C88-3ECE-45A9B9340DB4}"/>
                </a:ext>
              </a:extLst>
            </p:cNvPr>
            <p:cNvGrpSpPr/>
            <p:nvPr/>
          </p:nvGrpSpPr>
          <p:grpSpPr>
            <a:xfrm>
              <a:off x="6301747" y="4383395"/>
              <a:ext cx="446502" cy="146839"/>
              <a:chOff x="6301747" y="4383395"/>
              <a:chExt cx="446502" cy="146839"/>
            </a:xfrm>
            <a:solidFill>
              <a:schemeClr val="accent5"/>
            </a:solidFill>
          </p:grpSpPr>
          <p:sp>
            <p:nvSpPr>
              <p:cNvPr id="90" name="Полилиния: фигура 89">
                <a:extLst>
                  <a:ext uri="{FF2B5EF4-FFF2-40B4-BE49-F238E27FC236}">
                    <a16:creationId xmlns:a16="http://schemas.microsoft.com/office/drawing/2014/main" xmlns="" id="{8789DAAF-C9ED-E9CE-BE46-76E84F698047}"/>
                  </a:ext>
                </a:extLst>
              </p:cNvPr>
              <p:cNvSpPr/>
              <p:nvPr/>
            </p:nvSpPr>
            <p:spPr>
              <a:xfrm>
                <a:off x="6304135" y="4470516"/>
                <a:ext cx="37516" cy="48757"/>
              </a:xfrm>
              <a:custGeom>
                <a:avLst/>
                <a:gdLst>
                  <a:gd name="connsiteX0" fmla="*/ 30702 w 37516"/>
                  <a:gd name="connsiteY0" fmla="*/ 14051 h 48757"/>
                  <a:gd name="connsiteX1" fmla="*/ 21288 w 37516"/>
                  <a:gd name="connsiteY1" fmla="*/ 48687 h 48757"/>
                  <a:gd name="connsiteX2" fmla="*/ 16089 w 37516"/>
                  <a:gd name="connsiteY2" fmla="*/ 48687 h 48757"/>
                  <a:gd name="connsiteX3" fmla="*/ 6885 w 37516"/>
                  <a:gd name="connsiteY3" fmla="*/ 14648 h 48757"/>
                  <a:gd name="connsiteX4" fmla="*/ 6077 w 37516"/>
                  <a:gd name="connsiteY4" fmla="*/ 11627 h 48757"/>
                  <a:gd name="connsiteX5" fmla="*/ 6077 w 37516"/>
                  <a:gd name="connsiteY5" fmla="*/ 16686 h 48757"/>
                  <a:gd name="connsiteX6" fmla="*/ 6147 w 37516"/>
                  <a:gd name="connsiteY6" fmla="*/ 48758 h 48757"/>
                  <a:gd name="connsiteX7" fmla="*/ 0 w 37516"/>
                  <a:gd name="connsiteY7" fmla="*/ 48652 h 48757"/>
                  <a:gd name="connsiteX8" fmla="*/ 0 w 37516"/>
                  <a:gd name="connsiteY8" fmla="*/ 0 h 48757"/>
                  <a:gd name="connsiteX9" fmla="*/ 8431 w 37516"/>
                  <a:gd name="connsiteY9" fmla="*/ 0 h 48757"/>
                  <a:gd name="connsiteX10" fmla="*/ 18407 w 37516"/>
                  <a:gd name="connsiteY10" fmla="*/ 36849 h 48757"/>
                  <a:gd name="connsiteX11" fmla="*/ 18934 w 37516"/>
                  <a:gd name="connsiteY11" fmla="*/ 37095 h 48757"/>
                  <a:gd name="connsiteX12" fmla="*/ 29051 w 37516"/>
                  <a:gd name="connsiteY12" fmla="*/ 0 h 48757"/>
                  <a:gd name="connsiteX13" fmla="*/ 37517 w 37516"/>
                  <a:gd name="connsiteY13" fmla="*/ 0 h 48757"/>
                  <a:gd name="connsiteX14" fmla="*/ 37517 w 37516"/>
                  <a:gd name="connsiteY14" fmla="*/ 48758 h 48757"/>
                  <a:gd name="connsiteX15" fmla="*/ 31159 w 37516"/>
                  <a:gd name="connsiteY15" fmla="*/ 48652 h 48757"/>
                  <a:gd name="connsiteX16" fmla="*/ 31159 w 37516"/>
                  <a:gd name="connsiteY16" fmla="*/ 13630 h 48757"/>
                  <a:gd name="connsiteX17" fmla="*/ 30737 w 37516"/>
                  <a:gd name="connsiteY17" fmla="*/ 14051 h 48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516" h="48757">
                    <a:moveTo>
                      <a:pt x="30702" y="14051"/>
                    </a:moveTo>
                    <a:lnTo>
                      <a:pt x="21288" y="48687"/>
                    </a:lnTo>
                    <a:lnTo>
                      <a:pt x="16089" y="48687"/>
                    </a:lnTo>
                    <a:cubicBezTo>
                      <a:pt x="16089" y="48687"/>
                      <a:pt x="6885" y="14648"/>
                      <a:pt x="6885" y="14648"/>
                    </a:cubicBezTo>
                    <a:lnTo>
                      <a:pt x="6077" y="11627"/>
                    </a:lnTo>
                    <a:lnTo>
                      <a:pt x="6077" y="16686"/>
                    </a:lnTo>
                    <a:cubicBezTo>
                      <a:pt x="6077" y="16686"/>
                      <a:pt x="6147" y="48758"/>
                      <a:pt x="6147" y="48758"/>
                    </a:cubicBezTo>
                    <a:lnTo>
                      <a:pt x="0" y="48652"/>
                    </a:lnTo>
                    <a:lnTo>
                      <a:pt x="0" y="0"/>
                    </a:lnTo>
                    <a:cubicBezTo>
                      <a:pt x="0" y="0"/>
                      <a:pt x="8431" y="0"/>
                      <a:pt x="8431" y="0"/>
                    </a:cubicBezTo>
                    <a:lnTo>
                      <a:pt x="18407" y="36849"/>
                    </a:lnTo>
                    <a:lnTo>
                      <a:pt x="18934" y="37095"/>
                    </a:lnTo>
                    <a:lnTo>
                      <a:pt x="29051" y="0"/>
                    </a:lnTo>
                    <a:lnTo>
                      <a:pt x="37517" y="0"/>
                    </a:lnTo>
                    <a:cubicBezTo>
                      <a:pt x="37517" y="0"/>
                      <a:pt x="37517" y="48758"/>
                      <a:pt x="37517" y="48758"/>
                    </a:cubicBezTo>
                    <a:lnTo>
                      <a:pt x="31159" y="48652"/>
                    </a:lnTo>
                    <a:lnTo>
                      <a:pt x="31159" y="13630"/>
                    </a:lnTo>
                    <a:cubicBezTo>
                      <a:pt x="30878" y="12997"/>
                      <a:pt x="30842" y="13208"/>
                      <a:pt x="30737" y="1405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1" name="Полилиния: фигура 90">
                <a:extLst>
                  <a:ext uri="{FF2B5EF4-FFF2-40B4-BE49-F238E27FC236}">
                    <a16:creationId xmlns:a16="http://schemas.microsoft.com/office/drawing/2014/main" xmlns="" id="{0CDA709C-8156-866B-538A-B23F5799576A}"/>
                  </a:ext>
                </a:extLst>
              </p:cNvPr>
              <p:cNvSpPr/>
              <p:nvPr/>
            </p:nvSpPr>
            <p:spPr>
              <a:xfrm>
                <a:off x="6483218" y="4470480"/>
                <a:ext cx="37622" cy="59754"/>
              </a:xfrm>
              <a:custGeom>
                <a:avLst/>
                <a:gdLst>
                  <a:gd name="connsiteX0" fmla="*/ 5972 w 37622"/>
                  <a:gd name="connsiteY0" fmla="*/ 48828 h 59754"/>
                  <a:gd name="connsiteX1" fmla="*/ 5972 w 37622"/>
                  <a:gd name="connsiteY1" fmla="*/ 58945 h 59754"/>
                  <a:gd name="connsiteX2" fmla="*/ 4461 w 37622"/>
                  <a:gd name="connsiteY2" fmla="*/ 59753 h 59754"/>
                  <a:gd name="connsiteX3" fmla="*/ 141 w 37622"/>
                  <a:gd name="connsiteY3" fmla="*/ 59542 h 59754"/>
                  <a:gd name="connsiteX4" fmla="*/ 0 w 37622"/>
                  <a:gd name="connsiteY4" fmla="*/ 45350 h 59754"/>
                  <a:gd name="connsiteX5" fmla="*/ 0 w 37622"/>
                  <a:gd name="connsiteY5" fmla="*/ 42926 h 59754"/>
                  <a:gd name="connsiteX6" fmla="*/ 3197 w 37622"/>
                  <a:gd name="connsiteY6" fmla="*/ 42891 h 59754"/>
                  <a:gd name="connsiteX7" fmla="*/ 9309 w 37622"/>
                  <a:gd name="connsiteY7" fmla="*/ 19742 h 59754"/>
                  <a:gd name="connsiteX8" fmla="*/ 9660 w 37622"/>
                  <a:gd name="connsiteY8" fmla="*/ 13208 h 59754"/>
                  <a:gd name="connsiteX9" fmla="*/ 9801 w 37622"/>
                  <a:gd name="connsiteY9" fmla="*/ 0 h 59754"/>
                  <a:gd name="connsiteX10" fmla="*/ 32599 w 37622"/>
                  <a:gd name="connsiteY10" fmla="*/ 0 h 59754"/>
                  <a:gd name="connsiteX11" fmla="*/ 32599 w 37622"/>
                  <a:gd name="connsiteY11" fmla="*/ 42821 h 59754"/>
                  <a:gd name="connsiteX12" fmla="*/ 37622 w 37622"/>
                  <a:gd name="connsiteY12" fmla="*/ 42926 h 59754"/>
                  <a:gd name="connsiteX13" fmla="*/ 37446 w 37622"/>
                  <a:gd name="connsiteY13" fmla="*/ 48301 h 59754"/>
                  <a:gd name="connsiteX14" fmla="*/ 37271 w 37622"/>
                  <a:gd name="connsiteY14" fmla="*/ 53254 h 59754"/>
                  <a:gd name="connsiteX15" fmla="*/ 37025 w 37622"/>
                  <a:gd name="connsiteY15" fmla="*/ 59682 h 59754"/>
                  <a:gd name="connsiteX16" fmla="*/ 31650 w 37622"/>
                  <a:gd name="connsiteY16" fmla="*/ 59682 h 59754"/>
                  <a:gd name="connsiteX17" fmla="*/ 31650 w 37622"/>
                  <a:gd name="connsiteY17" fmla="*/ 48828 h 59754"/>
                  <a:gd name="connsiteX18" fmla="*/ 5972 w 37622"/>
                  <a:gd name="connsiteY18" fmla="*/ 48828 h 59754"/>
                  <a:gd name="connsiteX19" fmla="*/ 10363 w 37622"/>
                  <a:gd name="connsiteY19" fmla="*/ 42856 h 59754"/>
                  <a:gd name="connsiteX20" fmla="*/ 26241 w 37622"/>
                  <a:gd name="connsiteY20" fmla="*/ 42856 h 59754"/>
                  <a:gd name="connsiteX21" fmla="*/ 26241 w 37622"/>
                  <a:gd name="connsiteY21" fmla="*/ 5901 h 59754"/>
                  <a:gd name="connsiteX22" fmla="*/ 15878 w 37622"/>
                  <a:gd name="connsiteY22" fmla="*/ 5901 h 59754"/>
                  <a:gd name="connsiteX23" fmla="*/ 15737 w 37622"/>
                  <a:gd name="connsiteY23" fmla="*/ 18723 h 59754"/>
                  <a:gd name="connsiteX24" fmla="*/ 15281 w 37622"/>
                  <a:gd name="connsiteY24" fmla="*/ 24449 h 59754"/>
                  <a:gd name="connsiteX25" fmla="*/ 14719 w 37622"/>
                  <a:gd name="connsiteY25" fmla="*/ 28278 h 59754"/>
                  <a:gd name="connsiteX26" fmla="*/ 10398 w 37622"/>
                  <a:gd name="connsiteY26" fmla="*/ 42891 h 5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622" h="59754">
                    <a:moveTo>
                      <a:pt x="5972" y="48828"/>
                    </a:moveTo>
                    <a:lnTo>
                      <a:pt x="5972" y="58945"/>
                    </a:lnTo>
                    <a:cubicBezTo>
                      <a:pt x="5937" y="59261"/>
                      <a:pt x="4813" y="59788"/>
                      <a:pt x="4461" y="59753"/>
                    </a:cubicBezTo>
                    <a:lnTo>
                      <a:pt x="141" y="59542"/>
                    </a:lnTo>
                    <a:lnTo>
                      <a:pt x="0" y="45350"/>
                    </a:lnTo>
                    <a:lnTo>
                      <a:pt x="0" y="42926"/>
                    </a:lnTo>
                    <a:cubicBezTo>
                      <a:pt x="0" y="42926"/>
                      <a:pt x="3197" y="42891"/>
                      <a:pt x="3197" y="42891"/>
                    </a:cubicBezTo>
                    <a:cubicBezTo>
                      <a:pt x="6604" y="36674"/>
                      <a:pt x="8923" y="26943"/>
                      <a:pt x="9309" y="19742"/>
                    </a:cubicBezTo>
                    <a:lnTo>
                      <a:pt x="9660" y="13208"/>
                    </a:lnTo>
                    <a:lnTo>
                      <a:pt x="9801" y="0"/>
                    </a:lnTo>
                    <a:lnTo>
                      <a:pt x="32599" y="0"/>
                    </a:lnTo>
                    <a:cubicBezTo>
                      <a:pt x="32599" y="0"/>
                      <a:pt x="32599" y="42821"/>
                      <a:pt x="32599" y="42821"/>
                    </a:cubicBezTo>
                    <a:lnTo>
                      <a:pt x="37622" y="42926"/>
                    </a:lnTo>
                    <a:lnTo>
                      <a:pt x="37446" y="48301"/>
                    </a:lnTo>
                    <a:lnTo>
                      <a:pt x="37271" y="53254"/>
                    </a:lnTo>
                    <a:lnTo>
                      <a:pt x="37025" y="59682"/>
                    </a:lnTo>
                    <a:lnTo>
                      <a:pt x="31650" y="59682"/>
                    </a:lnTo>
                    <a:cubicBezTo>
                      <a:pt x="31650" y="59682"/>
                      <a:pt x="31650" y="48828"/>
                      <a:pt x="31650" y="48828"/>
                    </a:cubicBezTo>
                    <a:lnTo>
                      <a:pt x="5972" y="48828"/>
                    </a:lnTo>
                    <a:close/>
                    <a:moveTo>
                      <a:pt x="10363" y="42856"/>
                    </a:moveTo>
                    <a:lnTo>
                      <a:pt x="26241" y="42856"/>
                    </a:lnTo>
                    <a:cubicBezTo>
                      <a:pt x="26241" y="42856"/>
                      <a:pt x="26241" y="5901"/>
                      <a:pt x="26241" y="5901"/>
                    </a:cubicBezTo>
                    <a:lnTo>
                      <a:pt x="15878" y="5901"/>
                    </a:lnTo>
                    <a:cubicBezTo>
                      <a:pt x="15878" y="5901"/>
                      <a:pt x="15737" y="18723"/>
                      <a:pt x="15737" y="18723"/>
                    </a:cubicBezTo>
                    <a:lnTo>
                      <a:pt x="15281" y="24449"/>
                    </a:lnTo>
                    <a:lnTo>
                      <a:pt x="14719" y="28278"/>
                    </a:lnTo>
                    <a:cubicBezTo>
                      <a:pt x="13946" y="33372"/>
                      <a:pt x="12400" y="37833"/>
                      <a:pt x="10398" y="428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2" name="Полилиния: фигура 91">
                <a:extLst>
                  <a:ext uri="{FF2B5EF4-FFF2-40B4-BE49-F238E27FC236}">
                    <a16:creationId xmlns:a16="http://schemas.microsoft.com/office/drawing/2014/main" xmlns="" id="{5E962B9C-AE76-D1AF-D134-C3589A2B7133}"/>
                  </a:ext>
                </a:extLst>
              </p:cNvPr>
              <p:cNvSpPr/>
              <p:nvPr/>
            </p:nvSpPr>
            <p:spPr>
              <a:xfrm>
                <a:off x="6528463" y="4470375"/>
                <a:ext cx="47247" cy="48898"/>
              </a:xfrm>
              <a:custGeom>
                <a:avLst/>
                <a:gdLst>
                  <a:gd name="connsiteX0" fmla="*/ 31053 w 47247"/>
                  <a:gd name="connsiteY0" fmla="*/ 22833 h 48898"/>
                  <a:gd name="connsiteX1" fmla="*/ 47247 w 47247"/>
                  <a:gd name="connsiteY1" fmla="*/ 48828 h 48898"/>
                  <a:gd name="connsiteX2" fmla="*/ 40257 w 47247"/>
                  <a:gd name="connsiteY2" fmla="*/ 48828 h 48898"/>
                  <a:gd name="connsiteX3" fmla="*/ 27400 w 47247"/>
                  <a:gd name="connsiteY3" fmla="*/ 28032 h 48898"/>
                  <a:gd name="connsiteX4" fmla="*/ 26838 w 47247"/>
                  <a:gd name="connsiteY4" fmla="*/ 27224 h 48898"/>
                  <a:gd name="connsiteX5" fmla="*/ 26768 w 47247"/>
                  <a:gd name="connsiteY5" fmla="*/ 48793 h 48898"/>
                  <a:gd name="connsiteX6" fmla="*/ 20445 w 47247"/>
                  <a:gd name="connsiteY6" fmla="*/ 48898 h 48898"/>
                  <a:gd name="connsiteX7" fmla="*/ 20374 w 47247"/>
                  <a:gd name="connsiteY7" fmla="*/ 27084 h 48898"/>
                  <a:gd name="connsiteX8" fmla="*/ 6990 w 47247"/>
                  <a:gd name="connsiteY8" fmla="*/ 48863 h 48898"/>
                  <a:gd name="connsiteX9" fmla="*/ 0 w 47247"/>
                  <a:gd name="connsiteY9" fmla="*/ 48793 h 48898"/>
                  <a:gd name="connsiteX10" fmla="*/ 15491 w 47247"/>
                  <a:gd name="connsiteY10" fmla="*/ 23887 h 48898"/>
                  <a:gd name="connsiteX11" fmla="*/ 15667 w 47247"/>
                  <a:gd name="connsiteY11" fmla="*/ 22095 h 48898"/>
                  <a:gd name="connsiteX12" fmla="*/ 843 w 47247"/>
                  <a:gd name="connsiteY12" fmla="*/ 457 h 48898"/>
                  <a:gd name="connsiteX13" fmla="*/ 7517 w 47247"/>
                  <a:gd name="connsiteY13" fmla="*/ 140 h 48898"/>
                  <a:gd name="connsiteX14" fmla="*/ 19777 w 47247"/>
                  <a:gd name="connsiteY14" fmla="*/ 18442 h 48898"/>
                  <a:gd name="connsiteX15" fmla="*/ 20374 w 47247"/>
                  <a:gd name="connsiteY15" fmla="*/ 19285 h 48898"/>
                  <a:gd name="connsiteX16" fmla="*/ 20445 w 47247"/>
                  <a:gd name="connsiteY16" fmla="*/ 140 h 48898"/>
                  <a:gd name="connsiteX17" fmla="*/ 25889 w 47247"/>
                  <a:gd name="connsiteY17" fmla="*/ 0 h 48898"/>
                  <a:gd name="connsiteX18" fmla="*/ 26768 w 47247"/>
                  <a:gd name="connsiteY18" fmla="*/ 1265 h 48898"/>
                  <a:gd name="connsiteX19" fmla="*/ 26838 w 47247"/>
                  <a:gd name="connsiteY19" fmla="*/ 19250 h 48898"/>
                  <a:gd name="connsiteX20" fmla="*/ 39624 w 47247"/>
                  <a:gd name="connsiteY20" fmla="*/ 35 h 48898"/>
                  <a:gd name="connsiteX21" fmla="*/ 46510 w 47247"/>
                  <a:gd name="connsiteY21" fmla="*/ 211 h 48898"/>
                  <a:gd name="connsiteX22" fmla="*/ 30983 w 47247"/>
                  <a:gd name="connsiteY22" fmla="*/ 22798 h 48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247" h="48898">
                    <a:moveTo>
                      <a:pt x="31053" y="22833"/>
                    </a:moveTo>
                    <a:lnTo>
                      <a:pt x="47247" y="48828"/>
                    </a:lnTo>
                    <a:lnTo>
                      <a:pt x="40257" y="48828"/>
                    </a:lnTo>
                    <a:cubicBezTo>
                      <a:pt x="40257" y="48828"/>
                      <a:pt x="27400" y="28032"/>
                      <a:pt x="27400" y="28032"/>
                    </a:cubicBezTo>
                    <a:cubicBezTo>
                      <a:pt x="27259" y="27786"/>
                      <a:pt x="26978" y="27365"/>
                      <a:pt x="26838" y="27224"/>
                    </a:cubicBezTo>
                    <a:lnTo>
                      <a:pt x="26768" y="48793"/>
                    </a:lnTo>
                    <a:lnTo>
                      <a:pt x="20445" y="48898"/>
                    </a:lnTo>
                    <a:lnTo>
                      <a:pt x="20374" y="27084"/>
                    </a:lnTo>
                    <a:lnTo>
                      <a:pt x="6990" y="48863"/>
                    </a:lnTo>
                    <a:lnTo>
                      <a:pt x="0" y="48793"/>
                    </a:lnTo>
                    <a:lnTo>
                      <a:pt x="15491" y="23887"/>
                    </a:lnTo>
                    <a:cubicBezTo>
                      <a:pt x="15667" y="23606"/>
                      <a:pt x="15948" y="22552"/>
                      <a:pt x="15667" y="22095"/>
                    </a:cubicBezTo>
                    <a:lnTo>
                      <a:pt x="843" y="457"/>
                    </a:lnTo>
                    <a:cubicBezTo>
                      <a:pt x="3126" y="0"/>
                      <a:pt x="5269" y="35"/>
                      <a:pt x="7517" y="140"/>
                    </a:cubicBezTo>
                    <a:lnTo>
                      <a:pt x="19777" y="18442"/>
                    </a:lnTo>
                    <a:lnTo>
                      <a:pt x="20374" y="19285"/>
                    </a:lnTo>
                    <a:lnTo>
                      <a:pt x="20445" y="140"/>
                    </a:lnTo>
                    <a:lnTo>
                      <a:pt x="25889" y="0"/>
                    </a:lnTo>
                    <a:cubicBezTo>
                      <a:pt x="25889" y="0"/>
                      <a:pt x="26732" y="808"/>
                      <a:pt x="26768" y="1265"/>
                    </a:cubicBezTo>
                    <a:lnTo>
                      <a:pt x="26838" y="19250"/>
                    </a:lnTo>
                    <a:lnTo>
                      <a:pt x="39624" y="35"/>
                    </a:lnTo>
                    <a:lnTo>
                      <a:pt x="46510" y="211"/>
                    </a:lnTo>
                    <a:lnTo>
                      <a:pt x="30983" y="22798"/>
                    </a:ln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3" name="Полилиния: фигура 92">
                <a:extLst>
                  <a:ext uri="{FF2B5EF4-FFF2-40B4-BE49-F238E27FC236}">
                    <a16:creationId xmlns:a16="http://schemas.microsoft.com/office/drawing/2014/main" xmlns="" id="{999B5D79-20EF-A355-5135-A7157A5FA0F3}"/>
                  </a:ext>
                </a:extLst>
              </p:cNvPr>
              <p:cNvSpPr/>
              <p:nvPr/>
            </p:nvSpPr>
            <p:spPr>
              <a:xfrm>
                <a:off x="6719489" y="4470516"/>
                <a:ext cx="28759" cy="48757"/>
              </a:xfrm>
              <a:custGeom>
                <a:avLst/>
                <a:gdLst>
                  <a:gd name="connsiteX0" fmla="*/ 20726 w 28759"/>
                  <a:gd name="connsiteY0" fmla="*/ 22903 h 48757"/>
                  <a:gd name="connsiteX1" fmla="*/ 28524 w 28759"/>
                  <a:gd name="connsiteY1" fmla="*/ 38395 h 48757"/>
                  <a:gd name="connsiteX2" fmla="*/ 20480 w 28759"/>
                  <a:gd name="connsiteY2" fmla="*/ 48020 h 48757"/>
                  <a:gd name="connsiteX3" fmla="*/ 16545 w 28759"/>
                  <a:gd name="connsiteY3" fmla="*/ 48758 h 48757"/>
                  <a:gd name="connsiteX4" fmla="*/ 0 w 28759"/>
                  <a:gd name="connsiteY4" fmla="*/ 48758 h 48757"/>
                  <a:gd name="connsiteX5" fmla="*/ 0 w 28759"/>
                  <a:gd name="connsiteY5" fmla="*/ 0 h 48757"/>
                  <a:gd name="connsiteX6" fmla="*/ 15878 w 28759"/>
                  <a:gd name="connsiteY6" fmla="*/ 0 h 48757"/>
                  <a:gd name="connsiteX7" fmla="*/ 26908 w 28759"/>
                  <a:gd name="connsiteY7" fmla="*/ 8431 h 48757"/>
                  <a:gd name="connsiteX8" fmla="*/ 20761 w 28759"/>
                  <a:gd name="connsiteY8" fmla="*/ 22939 h 48757"/>
                  <a:gd name="connsiteX9" fmla="*/ 20690 w 28759"/>
                  <a:gd name="connsiteY9" fmla="*/ 15772 h 48757"/>
                  <a:gd name="connsiteX10" fmla="*/ 20093 w 28759"/>
                  <a:gd name="connsiteY10" fmla="*/ 8536 h 48757"/>
                  <a:gd name="connsiteX11" fmla="*/ 15562 w 28759"/>
                  <a:gd name="connsiteY11" fmla="*/ 5761 h 48757"/>
                  <a:gd name="connsiteX12" fmla="*/ 6112 w 28759"/>
                  <a:gd name="connsiteY12" fmla="*/ 5761 h 48757"/>
                  <a:gd name="connsiteX13" fmla="*/ 6112 w 28759"/>
                  <a:gd name="connsiteY13" fmla="*/ 20620 h 48757"/>
                  <a:gd name="connsiteX14" fmla="*/ 15456 w 28759"/>
                  <a:gd name="connsiteY14" fmla="*/ 20620 h 48757"/>
                  <a:gd name="connsiteX15" fmla="*/ 20655 w 28759"/>
                  <a:gd name="connsiteY15" fmla="*/ 15772 h 48757"/>
                  <a:gd name="connsiteX16" fmla="*/ 21885 w 28759"/>
                  <a:gd name="connsiteY16" fmla="*/ 30421 h 48757"/>
                  <a:gd name="connsiteX17" fmla="*/ 14051 w 28759"/>
                  <a:gd name="connsiteY17" fmla="*/ 26311 h 48757"/>
                  <a:gd name="connsiteX18" fmla="*/ 6112 w 28759"/>
                  <a:gd name="connsiteY18" fmla="*/ 26311 h 48757"/>
                  <a:gd name="connsiteX19" fmla="*/ 6112 w 28759"/>
                  <a:gd name="connsiteY19" fmla="*/ 42821 h 48757"/>
                  <a:gd name="connsiteX20" fmla="*/ 15070 w 28759"/>
                  <a:gd name="connsiteY20" fmla="*/ 42821 h 48757"/>
                  <a:gd name="connsiteX21" fmla="*/ 20515 w 28759"/>
                  <a:gd name="connsiteY21" fmla="*/ 40924 h 48757"/>
                  <a:gd name="connsiteX22" fmla="*/ 21920 w 28759"/>
                  <a:gd name="connsiteY22" fmla="*/ 30421 h 48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8759" h="48757">
                    <a:moveTo>
                      <a:pt x="20726" y="22903"/>
                    </a:moveTo>
                    <a:cubicBezTo>
                      <a:pt x="27119" y="24906"/>
                      <a:pt x="29578" y="30597"/>
                      <a:pt x="28524" y="38395"/>
                    </a:cubicBezTo>
                    <a:cubicBezTo>
                      <a:pt x="27892" y="43032"/>
                      <a:pt x="25081" y="46790"/>
                      <a:pt x="20480" y="48020"/>
                    </a:cubicBezTo>
                    <a:cubicBezTo>
                      <a:pt x="19426" y="48301"/>
                      <a:pt x="17634" y="48758"/>
                      <a:pt x="16545" y="48758"/>
                    </a:cubicBezTo>
                    <a:lnTo>
                      <a:pt x="0" y="48758"/>
                    </a:lnTo>
                    <a:cubicBezTo>
                      <a:pt x="0" y="48758"/>
                      <a:pt x="0" y="0"/>
                      <a:pt x="0" y="0"/>
                    </a:cubicBezTo>
                    <a:lnTo>
                      <a:pt x="15878" y="0"/>
                    </a:lnTo>
                    <a:cubicBezTo>
                      <a:pt x="20936" y="0"/>
                      <a:pt x="25643" y="2986"/>
                      <a:pt x="26908" y="8431"/>
                    </a:cubicBezTo>
                    <a:cubicBezTo>
                      <a:pt x="28067" y="13489"/>
                      <a:pt x="27435" y="20409"/>
                      <a:pt x="20761" y="22939"/>
                    </a:cubicBezTo>
                    <a:close/>
                    <a:moveTo>
                      <a:pt x="20690" y="15772"/>
                    </a:moveTo>
                    <a:cubicBezTo>
                      <a:pt x="21217" y="13278"/>
                      <a:pt x="20796" y="10890"/>
                      <a:pt x="20093" y="8536"/>
                    </a:cubicBezTo>
                    <a:cubicBezTo>
                      <a:pt x="18829" y="7131"/>
                      <a:pt x="17388" y="6218"/>
                      <a:pt x="15562" y="5761"/>
                    </a:cubicBezTo>
                    <a:lnTo>
                      <a:pt x="6112" y="5761"/>
                    </a:lnTo>
                    <a:cubicBezTo>
                      <a:pt x="6112" y="5761"/>
                      <a:pt x="6112" y="20620"/>
                      <a:pt x="6112" y="20620"/>
                    </a:cubicBezTo>
                    <a:lnTo>
                      <a:pt x="15456" y="20620"/>
                    </a:lnTo>
                    <a:cubicBezTo>
                      <a:pt x="18056" y="20093"/>
                      <a:pt x="20058" y="18688"/>
                      <a:pt x="20655" y="15772"/>
                    </a:cubicBezTo>
                    <a:close/>
                    <a:moveTo>
                      <a:pt x="21885" y="30421"/>
                    </a:moveTo>
                    <a:cubicBezTo>
                      <a:pt x="20761" y="27013"/>
                      <a:pt x="17213" y="26311"/>
                      <a:pt x="14051" y="26311"/>
                    </a:cubicBezTo>
                    <a:lnTo>
                      <a:pt x="6112" y="26311"/>
                    </a:lnTo>
                    <a:cubicBezTo>
                      <a:pt x="6112" y="26311"/>
                      <a:pt x="6112" y="42821"/>
                      <a:pt x="6112" y="42821"/>
                    </a:cubicBezTo>
                    <a:lnTo>
                      <a:pt x="15070" y="42821"/>
                    </a:lnTo>
                    <a:cubicBezTo>
                      <a:pt x="16897" y="42856"/>
                      <a:pt x="19215" y="42294"/>
                      <a:pt x="20515" y="40924"/>
                    </a:cubicBezTo>
                    <a:cubicBezTo>
                      <a:pt x="22868" y="38430"/>
                      <a:pt x="22868" y="33336"/>
                      <a:pt x="21920" y="3042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5" name="Полилиния: фигура 94">
                <a:extLst>
                  <a:ext uri="{FF2B5EF4-FFF2-40B4-BE49-F238E27FC236}">
                    <a16:creationId xmlns:a16="http://schemas.microsoft.com/office/drawing/2014/main" xmlns="" id="{561DBA07-067A-4558-7680-C4778B324C77}"/>
                  </a:ext>
                </a:extLst>
              </p:cNvPr>
              <p:cNvSpPr/>
              <p:nvPr/>
            </p:nvSpPr>
            <p:spPr>
              <a:xfrm>
                <a:off x="6668856" y="4469181"/>
                <a:ext cx="34891" cy="51478"/>
              </a:xfrm>
              <a:custGeom>
                <a:avLst/>
                <a:gdLst>
                  <a:gd name="connsiteX0" fmla="*/ 34299 w 34891"/>
                  <a:gd name="connsiteY0" fmla="*/ 33512 h 51478"/>
                  <a:gd name="connsiteX1" fmla="*/ 20213 w 34891"/>
                  <a:gd name="connsiteY1" fmla="*/ 51217 h 51478"/>
                  <a:gd name="connsiteX2" fmla="*/ 3913 w 34891"/>
                  <a:gd name="connsiteY2" fmla="*/ 43664 h 51478"/>
                  <a:gd name="connsiteX3" fmla="*/ 225 w 34891"/>
                  <a:gd name="connsiteY3" fmla="*/ 21007 h 51478"/>
                  <a:gd name="connsiteX4" fmla="*/ 17262 w 34891"/>
                  <a:gd name="connsiteY4" fmla="*/ 0 h 51478"/>
                  <a:gd name="connsiteX5" fmla="*/ 34334 w 34891"/>
                  <a:gd name="connsiteY5" fmla="*/ 18232 h 51478"/>
                  <a:gd name="connsiteX6" fmla="*/ 34264 w 34891"/>
                  <a:gd name="connsiteY6" fmla="*/ 33512 h 51478"/>
                  <a:gd name="connsiteX7" fmla="*/ 28222 w 34891"/>
                  <a:gd name="connsiteY7" fmla="*/ 30351 h 51478"/>
                  <a:gd name="connsiteX8" fmla="*/ 18210 w 34891"/>
                  <a:gd name="connsiteY8" fmla="*/ 5761 h 51478"/>
                  <a:gd name="connsiteX9" fmla="*/ 9323 w 34891"/>
                  <a:gd name="connsiteY9" fmla="*/ 11030 h 51478"/>
                  <a:gd name="connsiteX10" fmla="*/ 6688 w 34891"/>
                  <a:gd name="connsiteY10" fmla="*/ 31018 h 51478"/>
                  <a:gd name="connsiteX11" fmla="*/ 17016 w 34891"/>
                  <a:gd name="connsiteY11" fmla="*/ 45666 h 51478"/>
                  <a:gd name="connsiteX12" fmla="*/ 28187 w 34891"/>
                  <a:gd name="connsiteY12" fmla="*/ 30351 h 51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891" h="51478">
                    <a:moveTo>
                      <a:pt x="34299" y="33512"/>
                    </a:moveTo>
                    <a:cubicBezTo>
                      <a:pt x="33245" y="41627"/>
                      <a:pt x="28924" y="49636"/>
                      <a:pt x="20213" y="51217"/>
                    </a:cubicBezTo>
                    <a:cubicBezTo>
                      <a:pt x="13609" y="52411"/>
                      <a:pt x="7286" y="49460"/>
                      <a:pt x="3913" y="43664"/>
                    </a:cubicBezTo>
                    <a:cubicBezTo>
                      <a:pt x="260" y="37376"/>
                      <a:pt x="-443" y="28208"/>
                      <a:pt x="225" y="21007"/>
                    </a:cubicBezTo>
                    <a:cubicBezTo>
                      <a:pt x="1173" y="10925"/>
                      <a:pt x="5494" y="70"/>
                      <a:pt x="17262" y="0"/>
                    </a:cubicBezTo>
                    <a:cubicBezTo>
                      <a:pt x="27906" y="-35"/>
                      <a:pt x="33245" y="8782"/>
                      <a:pt x="34334" y="18232"/>
                    </a:cubicBezTo>
                    <a:cubicBezTo>
                      <a:pt x="35072" y="24660"/>
                      <a:pt x="35107" y="27084"/>
                      <a:pt x="34264" y="33512"/>
                    </a:cubicBezTo>
                    <a:close/>
                    <a:moveTo>
                      <a:pt x="28222" y="30351"/>
                    </a:moveTo>
                    <a:cubicBezTo>
                      <a:pt x="28714" y="22728"/>
                      <a:pt x="28503" y="6955"/>
                      <a:pt x="18210" y="5761"/>
                    </a:cubicBezTo>
                    <a:cubicBezTo>
                      <a:pt x="14417" y="5304"/>
                      <a:pt x="11079" y="7658"/>
                      <a:pt x="9323" y="11030"/>
                    </a:cubicBezTo>
                    <a:cubicBezTo>
                      <a:pt x="6478" y="16616"/>
                      <a:pt x="5951" y="24765"/>
                      <a:pt x="6688" y="31018"/>
                    </a:cubicBezTo>
                    <a:cubicBezTo>
                      <a:pt x="7426" y="37271"/>
                      <a:pt x="9709" y="45421"/>
                      <a:pt x="17016" y="45666"/>
                    </a:cubicBezTo>
                    <a:cubicBezTo>
                      <a:pt x="25060" y="45948"/>
                      <a:pt x="27730" y="37306"/>
                      <a:pt x="28187" y="3035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6" name="Полилиния: фигура 95">
                <a:extLst>
                  <a:ext uri="{FF2B5EF4-FFF2-40B4-BE49-F238E27FC236}">
                    <a16:creationId xmlns:a16="http://schemas.microsoft.com/office/drawing/2014/main" xmlns="" id="{CBA20744-8230-696D-F1C5-469AE1105C35}"/>
                  </a:ext>
                </a:extLst>
              </p:cNvPr>
              <p:cNvSpPr/>
              <p:nvPr/>
            </p:nvSpPr>
            <p:spPr>
              <a:xfrm>
                <a:off x="6400878" y="4470340"/>
                <a:ext cx="28559" cy="48933"/>
              </a:xfrm>
              <a:custGeom>
                <a:avLst/>
                <a:gdLst>
                  <a:gd name="connsiteX0" fmla="*/ 28559 w 28559"/>
                  <a:gd name="connsiteY0" fmla="*/ 48758 h 48933"/>
                  <a:gd name="connsiteX1" fmla="*/ 22271 w 28559"/>
                  <a:gd name="connsiteY1" fmla="*/ 48933 h 48933"/>
                  <a:gd name="connsiteX2" fmla="*/ 22201 w 28559"/>
                  <a:gd name="connsiteY2" fmla="*/ 26206 h 48933"/>
                  <a:gd name="connsiteX3" fmla="*/ 6358 w 28559"/>
                  <a:gd name="connsiteY3" fmla="*/ 26206 h 48933"/>
                  <a:gd name="connsiteX4" fmla="*/ 6358 w 28559"/>
                  <a:gd name="connsiteY4" fmla="*/ 48828 h 48933"/>
                  <a:gd name="connsiteX5" fmla="*/ 0 w 28559"/>
                  <a:gd name="connsiteY5" fmla="*/ 48828 h 48933"/>
                  <a:gd name="connsiteX6" fmla="*/ 0 w 28559"/>
                  <a:gd name="connsiteY6" fmla="*/ 1194 h 48933"/>
                  <a:gd name="connsiteX7" fmla="*/ 703 w 28559"/>
                  <a:gd name="connsiteY7" fmla="*/ 35 h 48933"/>
                  <a:gd name="connsiteX8" fmla="*/ 6323 w 28559"/>
                  <a:gd name="connsiteY8" fmla="*/ 176 h 48933"/>
                  <a:gd name="connsiteX9" fmla="*/ 6393 w 28559"/>
                  <a:gd name="connsiteY9" fmla="*/ 20269 h 48933"/>
                  <a:gd name="connsiteX10" fmla="*/ 22236 w 28559"/>
                  <a:gd name="connsiteY10" fmla="*/ 20269 h 48933"/>
                  <a:gd name="connsiteX11" fmla="*/ 22236 w 28559"/>
                  <a:gd name="connsiteY11" fmla="*/ 1300 h 48933"/>
                  <a:gd name="connsiteX12" fmla="*/ 23255 w 28559"/>
                  <a:gd name="connsiteY12" fmla="*/ 0 h 48933"/>
                  <a:gd name="connsiteX13" fmla="*/ 28559 w 28559"/>
                  <a:gd name="connsiteY13" fmla="*/ 211 h 48933"/>
                  <a:gd name="connsiteX14" fmla="*/ 28559 w 28559"/>
                  <a:gd name="connsiteY14" fmla="*/ 48723 h 48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8559" h="48933">
                    <a:moveTo>
                      <a:pt x="28559" y="48758"/>
                    </a:moveTo>
                    <a:lnTo>
                      <a:pt x="22271" y="48933"/>
                    </a:lnTo>
                    <a:lnTo>
                      <a:pt x="22201" y="26206"/>
                    </a:lnTo>
                    <a:lnTo>
                      <a:pt x="6358" y="26206"/>
                    </a:lnTo>
                    <a:cubicBezTo>
                      <a:pt x="6358" y="26206"/>
                      <a:pt x="6358" y="48828"/>
                      <a:pt x="6358" y="48828"/>
                    </a:cubicBezTo>
                    <a:lnTo>
                      <a:pt x="0" y="48828"/>
                    </a:lnTo>
                    <a:cubicBezTo>
                      <a:pt x="0" y="48828"/>
                      <a:pt x="0" y="1194"/>
                      <a:pt x="0" y="1194"/>
                    </a:cubicBezTo>
                    <a:cubicBezTo>
                      <a:pt x="0" y="878"/>
                      <a:pt x="492" y="35"/>
                      <a:pt x="703" y="35"/>
                    </a:cubicBezTo>
                    <a:lnTo>
                      <a:pt x="6323" y="176"/>
                    </a:lnTo>
                    <a:lnTo>
                      <a:pt x="6393" y="20269"/>
                    </a:lnTo>
                    <a:lnTo>
                      <a:pt x="22236" y="20269"/>
                    </a:lnTo>
                    <a:cubicBezTo>
                      <a:pt x="22236" y="20269"/>
                      <a:pt x="22236" y="1300"/>
                      <a:pt x="22236" y="1300"/>
                    </a:cubicBezTo>
                    <a:cubicBezTo>
                      <a:pt x="22236" y="808"/>
                      <a:pt x="22974" y="0"/>
                      <a:pt x="23255" y="0"/>
                    </a:cubicBezTo>
                    <a:lnTo>
                      <a:pt x="28559" y="211"/>
                    </a:lnTo>
                    <a:lnTo>
                      <a:pt x="28559" y="48723"/>
                    </a:ln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7" name="Полилиния: фигура 96">
                <a:extLst>
                  <a:ext uri="{FF2B5EF4-FFF2-40B4-BE49-F238E27FC236}">
                    <a16:creationId xmlns:a16="http://schemas.microsoft.com/office/drawing/2014/main" xmlns="" id="{5C48F4DF-E124-F29D-DA34-CDAADA0249EA}"/>
                  </a:ext>
                </a:extLst>
              </p:cNvPr>
              <p:cNvSpPr/>
              <p:nvPr/>
            </p:nvSpPr>
            <p:spPr>
              <a:xfrm>
                <a:off x="6359919" y="4470480"/>
                <a:ext cx="27118" cy="48792"/>
              </a:xfrm>
              <a:custGeom>
                <a:avLst/>
                <a:gdLst>
                  <a:gd name="connsiteX0" fmla="*/ 24590 w 27118"/>
                  <a:gd name="connsiteY0" fmla="*/ 26522 h 48792"/>
                  <a:gd name="connsiteX1" fmla="*/ 6358 w 27118"/>
                  <a:gd name="connsiteY1" fmla="*/ 26557 h 48792"/>
                  <a:gd name="connsiteX2" fmla="*/ 6358 w 27118"/>
                  <a:gd name="connsiteY2" fmla="*/ 42891 h 48792"/>
                  <a:gd name="connsiteX3" fmla="*/ 27119 w 27118"/>
                  <a:gd name="connsiteY3" fmla="*/ 42891 h 48792"/>
                  <a:gd name="connsiteX4" fmla="*/ 27119 w 27118"/>
                  <a:gd name="connsiteY4" fmla="*/ 48793 h 48792"/>
                  <a:gd name="connsiteX5" fmla="*/ 35 w 27118"/>
                  <a:gd name="connsiteY5" fmla="*/ 48793 h 48792"/>
                  <a:gd name="connsiteX6" fmla="*/ 0 w 27118"/>
                  <a:gd name="connsiteY6" fmla="*/ 0 h 48792"/>
                  <a:gd name="connsiteX7" fmla="*/ 26451 w 27118"/>
                  <a:gd name="connsiteY7" fmla="*/ 0 h 48792"/>
                  <a:gd name="connsiteX8" fmla="*/ 26522 w 27118"/>
                  <a:gd name="connsiteY8" fmla="*/ 5831 h 48792"/>
                  <a:gd name="connsiteX9" fmla="*/ 6358 w 27118"/>
                  <a:gd name="connsiteY9" fmla="*/ 5866 h 48792"/>
                  <a:gd name="connsiteX10" fmla="*/ 6358 w 27118"/>
                  <a:gd name="connsiteY10" fmla="*/ 20690 h 48792"/>
                  <a:gd name="connsiteX11" fmla="*/ 24625 w 27118"/>
                  <a:gd name="connsiteY11" fmla="*/ 20761 h 48792"/>
                  <a:gd name="connsiteX12" fmla="*/ 24590 w 27118"/>
                  <a:gd name="connsiteY12" fmla="*/ 26522 h 48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118" h="48792">
                    <a:moveTo>
                      <a:pt x="24590" y="26522"/>
                    </a:moveTo>
                    <a:lnTo>
                      <a:pt x="6358" y="26557"/>
                    </a:lnTo>
                    <a:lnTo>
                      <a:pt x="6358" y="42891"/>
                    </a:lnTo>
                    <a:lnTo>
                      <a:pt x="27119" y="42891"/>
                    </a:lnTo>
                    <a:lnTo>
                      <a:pt x="27119" y="48793"/>
                    </a:lnTo>
                    <a:lnTo>
                      <a:pt x="35" y="48793"/>
                    </a:lnTo>
                    <a:lnTo>
                      <a:pt x="0" y="0"/>
                    </a:lnTo>
                    <a:lnTo>
                      <a:pt x="26451" y="0"/>
                    </a:lnTo>
                    <a:lnTo>
                      <a:pt x="26522" y="5831"/>
                    </a:lnTo>
                    <a:lnTo>
                      <a:pt x="6358" y="5866"/>
                    </a:lnTo>
                    <a:lnTo>
                      <a:pt x="6358" y="20690"/>
                    </a:lnTo>
                    <a:lnTo>
                      <a:pt x="24625" y="20761"/>
                    </a:lnTo>
                    <a:lnTo>
                      <a:pt x="24590" y="26522"/>
                    </a:ln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xmlns="" id="{56171531-0B46-AD55-1B02-E22483026CDD}"/>
                  </a:ext>
                </a:extLst>
              </p:cNvPr>
              <p:cNvSpPr/>
              <p:nvPr/>
            </p:nvSpPr>
            <p:spPr>
              <a:xfrm>
                <a:off x="6447739" y="4470480"/>
                <a:ext cx="27048" cy="48827"/>
              </a:xfrm>
              <a:custGeom>
                <a:avLst/>
                <a:gdLst>
                  <a:gd name="connsiteX0" fmla="*/ 24590 w 27048"/>
                  <a:gd name="connsiteY0" fmla="*/ 26522 h 48827"/>
                  <a:gd name="connsiteX1" fmla="*/ 6183 w 27048"/>
                  <a:gd name="connsiteY1" fmla="*/ 26557 h 48827"/>
                  <a:gd name="connsiteX2" fmla="*/ 6147 w 27048"/>
                  <a:gd name="connsiteY2" fmla="*/ 42856 h 48827"/>
                  <a:gd name="connsiteX3" fmla="*/ 27049 w 27048"/>
                  <a:gd name="connsiteY3" fmla="*/ 42926 h 48827"/>
                  <a:gd name="connsiteX4" fmla="*/ 27049 w 27048"/>
                  <a:gd name="connsiteY4" fmla="*/ 48793 h 48827"/>
                  <a:gd name="connsiteX5" fmla="*/ 0 w 27048"/>
                  <a:gd name="connsiteY5" fmla="*/ 48828 h 48827"/>
                  <a:gd name="connsiteX6" fmla="*/ 0 w 27048"/>
                  <a:gd name="connsiteY6" fmla="*/ 0 h 48827"/>
                  <a:gd name="connsiteX7" fmla="*/ 26346 w 27048"/>
                  <a:gd name="connsiteY7" fmla="*/ 0 h 48827"/>
                  <a:gd name="connsiteX8" fmla="*/ 26311 w 27048"/>
                  <a:gd name="connsiteY8" fmla="*/ 5866 h 48827"/>
                  <a:gd name="connsiteX9" fmla="*/ 6183 w 27048"/>
                  <a:gd name="connsiteY9" fmla="*/ 5866 h 48827"/>
                  <a:gd name="connsiteX10" fmla="*/ 6147 w 27048"/>
                  <a:gd name="connsiteY10" fmla="*/ 20690 h 48827"/>
                  <a:gd name="connsiteX11" fmla="*/ 24554 w 27048"/>
                  <a:gd name="connsiteY11" fmla="*/ 20761 h 48827"/>
                  <a:gd name="connsiteX12" fmla="*/ 24590 w 27048"/>
                  <a:gd name="connsiteY12" fmla="*/ 26522 h 48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048" h="48827">
                    <a:moveTo>
                      <a:pt x="24590" y="26522"/>
                    </a:moveTo>
                    <a:lnTo>
                      <a:pt x="6183" y="26557"/>
                    </a:lnTo>
                    <a:lnTo>
                      <a:pt x="6147" y="42856"/>
                    </a:lnTo>
                    <a:lnTo>
                      <a:pt x="27049" y="42926"/>
                    </a:lnTo>
                    <a:lnTo>
                      <a:pt x="27049" y="48793"/>
                    </a:lnTo>
                    <a:lnTo>
                      <a:pt x="0" y="48828"/>
                    </a:lnTo>
                    <a:lnTo>
                      <a:pt x="0" y="0"/>
                    </a:lnTo>
                    <a:lnTo>
                      <a:pt x="26346" y="0"/>
                    </a:lnTo>
                    <a:lnTo>
                      <a:pt x="26311" y="5866"/>
                    </a:lnTo>
                    <a:lnTo>
                      <a:pt x="6183" y="5866"/>
                    </a:lnTo>
                    <a:lnTo>
                      <a:pt x="6147" y="20690"/>
                    </a:lnTo>
                    <a:lnTo>
                      <a:pt x="24554" y="20761"/>
                    </a:lnTo>
                    <a:lnTo>
                      <a:pt x="24590" y="26522"/>
                    </a:ln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xmlns="" id="{90D31F10-E83A-0865-72C0-9E463AB04E1B}"/>
                  </a:ext>
                </a:extLst>
              </p:cNvPr>
              <p:cNvSpPr/>
              <p:nvPr/>
            </p:nvSpPr>
            <p:spPr>
              <a:xfrm>
                <a:off x="6588180" y="4470445"/>
                <a:ext cx="26872" cy="48827"/>
              </a:xfrm>
              <a:custGeom>
                <a:avLst/>
                <a:gdLst>
                  <a:gd name="connsiteX0" fmla="*/ 24379 w 26872"/>
                  <a:gd name="connsiteY0" fmla="*/ 26557 h 48827"/>
                  <a:gd name="connsiteX1" fmla="*/ 6147 w 26872"/>
                  <a:gd name="connsiteY1" fmla="*/ 26592 h 48827"/>
                  <a:gd name="connsiteX2" fmla="*/ 6147 w 26872"/>
                  <a:gd name="connsiteY2" fmla="*/ 42926 h 48827"/>
                  <a:gd name="connsiteX3" fmla="*/ 26873 w 26872"/>
                  <a:gd name="connsiteY3" fmla="*/ 42926 h 48827"/>
                  <a:gd name="connsiteX4" fmla="*/ 26838 w 26872"/>
                  <a:gd name="connsiteY4" fmla="*/ 48828 h 48827"/>
                  <a:gd name="connsiteX5" fmla="*/ 0 w 26872"/>
                  <a:gd name="connsiteY5" fmla="*/ 48828 h 48827"/>
                  <a:gd name="connsiteX6" fmla="*/ 0 w 26872"/>
                  <a:gd name="connsiteY6" fmla="*/ 70 h 48827"/>
                  <a:gd name="connsiteX7" fmla="*/ 26276 w 26872"/>
                  <a:gd name="connsiteY7" fmla="*/ 0 h 48827"/>
                  <a:gd name="connsiteX8" fmla="*/ 26381 w 26872"/>
                  <a:gd name="connsiteY8" fmla="*/ 5902 h 48827"/>
                  <a:gd name="connsiteX9" fmla="*/ 6147 w 26872"/>
                  <a:gd name="connsiteY9" fmla="*/ 5902 h 48827"/>
                  <a:gd name="connsiteX10" fmla="*/ 6147 w 26872"/>
                  <a:gd name="connsiteY10" fmla="*/ 20726 h 48827"/>
                  <a:gd name="connsiteX11" fmla="*/ 24379 w 26872"/>
                  <a:gd name="connsiteY11" fmla="*/ 20796 h 48827"/>
                  <a:gd name="connsiteX12" fmla="*/ 24379 w 26872"/>
                  <a:gd name="connsiteY12" fmla="*/ 26557 h 48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872" h="48827">
                    <a:moveTo>
                      <a:pt x="24379" y="26557"/>
                    </a:moveTo>
                    <a:lnTo>
                      <a:pt x="6147" y="26592"/>
                    </a:lnTo>
                    <a:lnTo>
                      <a:pt x="6147" y="42926"/>
                    </a:lnTo>
                    <a:lnTo>
                      <a:pt x="26873" y="42926"/>
                    </a:lnTo>
                    <a:lnTo>
                      <a:pt x="26838" y="48828"/>
                    </a:lnTo>
                    <a:lnTo>
                      <a:pt x="0" y="48828"/>
                    </a:lnTo>
                    <a:lnTo>
                      <a:pt x="0" y="70"/>
                    </a:lnTo>
                    <a:lnTo>
                      <a:pt x="26276" y="0"/>
                    </a:lnTo>
                    <a:lnTo>
                      <a:pt x="26381" y="5902"/>
                    </a:lnTo>
                    <a:lnTo>
                      <a:pt x="6147" y="5902"/>
                    </a:lnTo>
                    <a:lnTo>
                      <a:pt x="6147" y="20726"/>
                    </a:lnTo>
                    <a:lnTo>
                      <a:pt x="24379" y="20796"/>
                    </a:lnTo>
                    <a:lnTo>
                      <a:pt x="24379" y="26557"/>
                    </a:ln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0" name="Полилиния: фигура 99">
                <a:extLst>
                  <a:ext uri="{FF2B5EF4-FFF2-40B4-BE49-F238E27FC236}">
                    <a16:creationId xmlns:a16="http://schemas.microsoft.com/office/drawing/2014/main" xmlns="" id="{7578FED3-DB71-1D35-C693-FCC541A0F9CB}"/>
                  </a:ext>
                </a:extLst>
              </p:cNvPr>
              <p:cNvSpPr/>
              <p:nvPr/>
            </p:nvSpPr>
            <p:spPr>
              <a:xfrm>
                <a:off x="6629140" y="4470516"/>
                <a:ext cx="27471" cy="48757"/>
              </a:xfrm>
              <a:custGeom>
                <a:avLst/>
                <a:gdLst>
                  <a:gd name="connsiteX0" fmla="*/ 25573 w 27471"/>
                  <a:gd name="connsiteY0" fmla="*/ 23290 h 48757"/>
                  <a:gd name="connsiteX1" fmla="*/ 15808 w 27471"/>
                  <a:gd name="connsiteY1" fmla="*/ 29332 h 48757"/>
                  <a:gd name="connsiteX2" fmla="*/ 6147 w 27471"/>
                  <a:gd name="connsiteY2" fmla="*/ 29507 h 48757"/>
                  <a:gd name="connsiteX3" fmla="*/ 6147 w 27471"/>
                  <a:gd name="connsiteY3" fmla="*/ 48758 h 48757"/>
                  <a:gd name="connsiteX4" fmla="*/ 0 w 27471"/>
                  <a:gd name="connsiteY4" fmla="*/ 48723 h 48757"/>
                  <a:gd name="connsiteX5" fmla="*/ 0 w 27471"/>
                  <a:gd name="connsiteY5" fmla="*/ 35 h 48757"/>
                  <a:gd name="connsiteX6" fmla="*/ 14473 w 27471"/>
                  <a:gd name="connsiteY6" fmla="*/ 0 h 48757"/>
                  <a:gd name="connsiteX7" fmla="*/ 18267 w 27471"/>
                  <a:gd name="connsiteY7" fmla="*/ 492 h 48757"/>
                  <a:gd name="connsiteX8" fmla="*/ 25538 w 27471"/>
                  <a:gd name="connsiteY8" fmla="*/ 23290 h 48757"/>
                  <a:gd name="connsiteX9" fmla="*/ 21042 w 27471"/>
                  <a:gd name="connsiteY9" fmla="*/ 10995 h 48757"/>
                  <a:gd name="connsiteX10" fmla="*/ 18829 w 27471"/>
                  <a:gd name="connsiteY10" fmla="*/ 7482 h 48757"/>
                  <a:gd name="connsiteX11" fmla="*/ 13630 w 27471"/>
                  <a:gd name="connsiteY11" fmla="*/ 5831 h 48757"/>
                  <a:gd name="connsiteX12" fmla="*/ 6147 w 27471"/>
                  <a:gd name="connsiteY12" fmla="*/ 5831 h 48757"/>
                  <a:gd name="connsiteX13" fmla="*/ 6147 w 27471"/>
                  <a:gd name="connsiteY13" fmla="*/ 23606 h 48757"/>
                  <a:gd name="connsiteX14" fmla="*/ 15035 w 27471"/>
                  <a:gd name="connsiteY14" fmla="*/ 23606 h 48757"/>
                  <a:gd name="connsiteX15" fmla="*/ 20901 w 27471"/>
                  <a:gd name="connsiteY15" fmla="*/ 18091 h 48757"/>
                  <a:gd name="connsiteX16" fmla="*/ 21042 w 27471"/>
                  <a:gd name="connsiteY16" fmla="*/ 10995 h 48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471" h="48757">
                    <a:moveTo>
                      <a:pt x="25573" y="23290"/>
                    </a:moveTo>
                    <a:cubicBezTo>
                      <a:pt x="23676" y="26908"/>
                      <a:pt x="19918" y="29262"/>
                      <a:pt x="15808" y="29332"/>
                    </a:cubicBezTo>
                    <a:lnTo>
                      <a:pt x="6147" y="29507"/>
                    </a:lnTo>
                    <a:lnTo>
                      <a:pt x="6147" y="48758"/>
                    </a:lnTo>
                    <a:cubicBezTo>
                      <a:pt x="6147" y="48758"/>
                      <a:pt x="0" y="48723"/>
                      <a:pt x="0" y="48723"/>
                    </a:cubicBezTo>
                    <a:lnTo>
                      <a:pt x="0" y="35"/>
                    </a:lnTo>
                    <a:cubicBezTo>
                      <a:pt x="0" y="35"/>
                      <a:pt x="14473" y="0"/>
                      <a:pt x="14473" y="0"/>
                    </a:cubicBezTo>
                    <a:cubicBezTo>
                      <a:pt x="15562" y="0"/>
                      <a:pt x="17142" y="316"/>
                      <a:pt x="18267" y="492"/>
                    </a:cubicBezTo>
                    <a:cubicBezTo>
                      <a:pt x="29051" y="2424"/>
                      <a:pt x="28700" y="17213"/>
                      <a:pt x="25538" y="23290"/>
                    </a:cubicBezTo>
                    <a:close/>
                    <a:moveTo>
                      <a:pt x="21042" y="10995"/>
                    </a:moveTo>
                    <a:cubicBezTo>
                      <a:pt x="20269" y="9660"/>
                      <a:pt x="19672" y="8220"/>
                      <a:pt x="18829" y="7482"/>
                    </a:cubicBezTo>
                    <a:cubicBezTo>
                      <a:pt x="17529" y="6393"/>
                      <a:pt x="15281" y="5796"/>
                      <a:pt x="13630" y="5831"/>
                    </a:cubicBezTo>
                    <a:lnTo>
                      <a:pt x="6147" y="5831"/>
                    </a:lnTo>
                    <a:cubicBezTo>
                      <a:pt x="6147" y="5831"/>
                      <a:pt x="6147" y="23606"/>
                      <a:pt x="6147" y="23606"/>
                    </a:cubicBezTo>
                    <a:lnTo>
                      <a:pt x="15035" y="23606"/>
                    </a:lnTo>
                    <a:cubicBezTo>
                      <a:pt x="18196" y="23114"/>
                      <a:pt x="20058" y="21077"/>
                      <a:pt x="20901" y="18091"/>
                    </a:cubicBezTo>
                    <a:lnTo>
                      <a:pt x="21042" y="10995"/>
                    </a:lnTo>
                    <a:close/>
                  </a:path>
                </a:pathLst>
              </a:custGeom>
              <a:solidFill>
                <a:schemeClr val="accent5"/>
              </a:solidFill>
              <a:ln w="3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101" name="Рисунок 62">
                <a:extLst>
                  <a:ext uri="{FF2B5EF4-FFF2-40B4-BE49-F238E27FC236}">
                    <a16:creationId xmlns:a16="http://schemas.microsoft.com/office/drawing/2014/main" xmlns="" id="{A90A9A31-5774-E7D2-14A7-40E7C2C08983}"/>
                  </a:ext>
                </a:extLst>
              </p:cNvPr>
              <p:cNvGrpSpPr/>
              <p:nvPr/>
            </p:nvGrpSpPr>
            <p:grpSpPr>
              <a:xfrm>
                <a:off x="6301747" y="4383395"/>
                <a:ext cx="443069" cy="60985"/>
                <a:chOff x="6301747" y="4383395"/>
                <a:chExt cx="443069" cy="60985"/>
              </a:xfrm>
              <a:solidFill>
                <a:schemeClr val="accent5"/>
              </a:solidFill>
            </p:grpSpPr>
            <p:sp>
              <p:nvSpPr>
                <p:cNvPr id="102" name="Полилиния: фигура 101">
                  <a:extLst>
                    <a:ext uri="{FF2B5EF4-FFF2-40B4-BE49-F238E27FC236}">
                      <a16:creationId xmlns:a16="http://schemas.microsoft.com/office/drawing/2014/main" xmlns="" id="{3607B1EB-0E87-ADB9-2669-261A0E338772}"/>
                    </a:ext>
                  </a:extLst>
                </p:cNvPr>
                <p:cNvSpPr/>
                <p:nvPr/>
              </p:nvSpPr>
              <p:spPr>
                <a:xfrm>
                  <a:off x="6668343" y="4384873"/>
                  <a:ext cx="29577" cy="48546"/>
                </a:xfrm>
                <a:custGeom>
                  <a:avLst/>
                  <a:gdLst>
                    <a:gd name="connsiteX0" fmla="*/ 29578 w 29577"/>
                    <a:gd name="connsiteY0" fmla="*/ 48371 h 48546"/>
                    <a:gd name="connsiteX1" fmla="*/ 23220 w 29577"/>
                    <a:gd name="connsiteY1" fmla="*/ 48547 h 48546"/>
                    <a:gd name="connsiteX2" fmla="*/ 23114 w 29577"/>
                    <a:gd name="connsiteY2" fmla="*/ 12822 h 48546"/>
                    <a:gd name="connsiteX3" fmla="*/ 5937 w 29577"/>
                    <a:gd name="connsiteY3" fmla="*/ 48512 h 48546"/>
                    <a:gd name="connsiteX4" fmla="*/ 0 w 29577"/>
                    <a:gd name="connsiteY4" fmla="*/ 48512 h 48546"/>
                    <a:gd name="connsiteX5" fmla="*/ 0 w 29577"/>
                    <a:gd name="connsiteY5" fmla="*/ 70 h 48546"/>
                    <a:gd name="connsiteX6" fmla="*/ 5902 w 29577"/>
                    <a:gd name="connsiteY6" fmla="*/ 70 h 48546"/>
                    <a:gd name="connsiteX7" fmla="*/ 6007 w 29577"/>
                    <a:gd name="connsiteY7" fmla="*/ 35901 h 48546"/>
                    <a:gd name="connsiteX8" fmla="*/ 23290 w 29577"/>
                    <a:gd name="connsiteY8" fmla="*/ 105 h 48546"/>
                    <a:gd name="connsiteX9" fmla="*/ 29543 w 29577"/>
                    <a:gd name="connsiteY9" fmla="*/ 105 h 48546"/>
                    <a:gd name="connsiteX10" fmla="*/ 29543 w 29577"/>
                    <a:gd name="connsiteY10" fmla="*/ 48371 h 48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577" h="48546">
                      <a:moveTo>
                        <a:pt x="29578" y="48371"/>
                      </a:moveTo>
                      <a:lnTo>
                        <a:pt x="23220" y="48547"/>
                      </a:lnTo>
                      <a:lnTo>
                        <a:pt x="23114" y="12822"/>
                      </a:lnTo>
                      <a:lnTo>
                        <a:pt x="5937" y="48512"/>
                      </a:lnTo>
                      <a:lnTo>
                        <a:pt x="0" y="48512"/>
                      </a:lnTo>
                      <a:cubicBezTo>
                        <a:pt x="0" y="48512"/>
                        <a:pt x="0" y="70"/>
                        <a:pt x="0" y="70"/>
                      </a:cubicBezTo>
                      <a:lnTo>
                        <a:pt x="5902" y="70"/>
                      </a:lnTo>
                      <a:cubicBezTo>
                        <a:pt x="5902" y="70"/>
                        <a:pt x="6007" y="35901"/>
                        <a:pt x="6007" y="35901"/>
                      </a:cubicBezTo>
                      <a:lnTo>
                        <a:pt x="23290" y="105"/>
                      </a:lnTo>
                      <a:cubicBezTo>
                        <a:pt x="25468" y="-35"/>
                        <a:pt x="27365" y="-35"/>
                        <a:pt x="29543" y="105"/>
                      </a:cubicBezTo>
                      <a:lnTo>
                        <a:pt x="29543" y="4837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3" name="Полилиния: фигура 102">
                  <a:extLst>
                    <a:ext uri="{FF2B5EF4-FFF2-40B4-BE49-F238E27FC236}">
                      <a16:creationId xmlns:a16="http://schemas.microsoft.com/office/drawing/2014/main" xmlns="" id="{D71B0FFF-4F8B-984F-F222-15CA4BD665DC}"/>
                    </a:ext>
                  </a:extLst>
                </p:cNvPr>
                <p:cNvSpPr/>
                <p:nvPr/>
              </p:nvSpPr>
              <p:spPr>
                <a:xfrm>
                  <a:off x="6533592" y="4384838"/>
                  <a:ext cx="29577" cy="48652"/>
                </a:xfrm>
                <a:custGeom>
                  <a:avLst/>
                  <a:gdLst>
                    <a:gd name="connsiteX0" fmla="*/ 29578 w 29577"/>
                    <a:gd name="connsiteY0" fmla="*/ 281 h 48652"/>
                    <a:gd name="connsiteX1" fmla="*/ 29578 w 29577"/>
                    <a:gd name="connsiteY1" fmla="*/ 47493 h 48652"/>
                    <a:gd name="connsiteX2" fmla="*/ 28138 w 29577"/>
                    <a:gd name="connsiteY2" fmla="*/ 48652 h 48652"/>
                    <a:gd name="connsiteX3" fmla="*/ 23290 w 29577"/>
                    <a:gd name="connsiteY3" fmla="*/ 48441 h 48652"/>
                    <a:gd name="connsiteX4" fmla="*/ 23149 w 29577"/>
                    <a:gd name="connsiteY4" fmla="*/ 12892 h 48652"/>
                    <a:gd name="connsiteX5" fmla="*/ 5937 w 29577"/>
                    <a:gd name="connsiteY5" fmla="*/ 48547 h 48652"/>
                    <a:gd name="connsiteX6" fmla="*/ 0 w 29577"/>
                    <a:gd name="connsiteY6" fmla="*/ 48547 h 48652"/>
                    <a:gd name="connsiteX7" fmla="*/ 0 w 29577"/>
                    <a:gd name="connsiteY7" fmla="*/ 140 h 48652"/>
                    <a:gd name="connsiteX8" fmla="*/ 6112 w 29577"/>
                    <a:gd name="connsiteY8" fmla="*/ 140 h 48652"/>
                    <a:gd name="connsiteX9" fmla="*/ 6112 w 29577"/>
                    <a:gd name="connsiteY9" fmla="*/ 34250 h 48652"/>
                    <a:gd name="connsiteX10" fmla="*/ 6112 w 29577"/>
                    <a:gd name="connsiteY10" fmla="*/ 35760 h 48652"/>
                    <a:gd name="connsiteX11" fmla="*/ 11838 w 29577"/>
                    <a:gd name="connsiteY11" fmla="*/ 23957 h 48652"/>
                    <a:gd name="connsiteX12" fmla="*/ 23395 w 29577"/>
                    <a:gd name="connsiteY12" fmla="*/ 0 h 48652"/>
                    <a:gd name="connsiteX13" fmla="*/ 29543 w 29577"/>
                    <a:gd name="connsiteY13" fmla="*/ 351 h 48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577" h="48652">
                      <a:moveTo>
                        <a:pt x="29578" y="281"/>
                      </a:moveTo>
                      <a:lnTo>
                        <a:pt x="29578" y="47493"/>
                      </a:lnTo>
                      <a:cubicBezTo>
                        <a:pt x="29578" y="48266"/>
                        <a:pt x="28489" y="48652"/>
                        <a:pt x="28138" y="48652"/>
                      </a:cubicBezTo>
                      <a:lnTo>
                        <a:pt x="23290" y="48441"/>
                      </a:lnTo>
                      <a:lnTo>
                        <a:pt x="23149" y="12892"/>
                      </a:lnTo>
                      <a:lnTo>
                        <a:pt x="5937" y="48547"/>
                      </a:lnTo>
                      <a:lnTo>
                        <a:pt x="0" y="48547"/>
                      </a:lnTo>
                      <a:cubicBezTo>
                        <a:pt x="0" y="48547"/>
                        <a:pt x="0" y="140"/>
                        <a:pt x="0" y="140"/>
                      </a:cubicBezTo>
                      <a:lnTo>
                        <a:pt x="6112" y="140"/>
                      </a:lnTo>
                      <a:cubicBezTo>
                        <a:pt x="6112" y="140"/>
                        <a:pt x="6112" y="34250"/>
                        <a:pt x="6112" y="34250"/>
                      </a:cubicBezTo>
                      <a:lnTo>
                        <a:pt x="6112" y="35760"/>
                      </a:lnTo>
                      <a:cubicBezTo>
                        <a:pt x="6112" y="35760"/>
                        <a:pt x="11838" y="23957"/>
                        <a:pt x="11838" y="23957"/>
                      </a:cubicBezTo>
                      <a:lnTo>
                        <a:pt x="23395" y="0"/>
                      </a:lnTo>
                      <a:lnTo>
                        <a:pt x="29543" y="35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4" name="Полилиния: фигура 103">
                  <a:extLst>
                    <a:ext uri="{FF2B5EF4-FFF2-40B4-BE49-F238E27FC236}">
                      <a16:creationId xmlns:a16="http://schemas.microsoft.com/office/drawing/2014/main" xmlns="" id="{339DBFDB-3721-E40D-6D09-91C0074AE736}"/>
                    </a:ext>
                  </a:extLst>
                </p:cNvPr>
                <p:cNvSpPr/>
                <p:nvPr/>
              </p:nvSpPr>
              <p:spPr>
                <a:xfrm>
                  <a:off x="6486274" y="4384873"/>
                  <a:ext cx="33547" cy="59506"/>
                </a:xfrm>
                <a:custGeom>
                  <a:avLst/>
                  <a:gdLst>
                    <a:gd name="connsiteX0" fmla="*/ 28594 w 33547"/>
                    <a:gd name="connsiteY0" fmla="*/ 42505 h 59506"/>
                    <a:gd name="connsiteX1" fmla="*/ 33547 w 33547"/>
                    <a:gd name="connsiteY1" fmla="*/ 42786 h 59506"/>
                    <a:gd name="connsiteX2" fmla="*/ 33442 w 33547"/>
                    <a:gd name="connsiteY2" fmla="*/ 54448 h 59506"/>
                    <a:gd name="connsiteX3" fmla="*/ 33266 w 33547"/>
                    <a:gd name="connsiteY3" fmla="*/ 58383 h 59506"/>
                    <a:gd name="connsiteX4" fmla="*/ 32458 w 33547"/>
                    <a:gd name="connsiteY4" fmla="*/ 59507 h 59506"/>
                    <a:gd name="connsiteX5" fmla="*/ 27681 w 33547"/>
                    <a:gd name="connsiteY5" fmla="*/ 59331 h 59506"/>
                    <a:gd name="connsiteX6" fmla="*/ 27611 w 33547"/>
                    <a:gd name="connsiteY6" fmla="*/ 48582 h 59506"/>
                    <a:gd name="connsiteX7" fmla="*/ 0 w 33547"/>
                    <a:gd name="connsiteY7" fmla="*/ 48582 h 59506"/>
                    <a:gd name="connsiteX8" fmla="*/ 0 w 33547"/>
                    <a:gd name="connsiteY8" fmla="*/ 35 h 59506"/>
                    <a:gd name="connsiteX9" fmla="*/ 6323 w 33547"/>
                    <a:gd name="connsiteY9" fmla="*/ 141 h 59506"/>
                    <a:gd name="connsiteX10" fmla="*/ 6323 w 33547"/>
                    <a:gd name="connsiteY10" fmla="*/ 42716 h 59506"/>
                    <a:gd name="connsiteX11" fmla="*/ 22658 w 33547"/>
                    <a:gd name="connsiteY11" fmla="*/ 42716 h 59506"/>
                    <a:gd name="connsiteX12" fmla="*/ 22658 w 33547"/>
                    <a:gd name="connsiteY12" fmla="*/ 105 h 59506"/>
                    <a:gd name="connsiteX13" fmla="*/ 28559 w 33547"/>
                    <a:gd name="connsiteY13" fmla="*/ 0 h 59506"/>
                    <a:gd name="connsiteX14" fmla="*/ 28559 w 33547"/>
                    <a:gd name="connsiteY14" fmla="*/ 42540 h 595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3547" h="59506">
                      <a:moveTo>
                        <a:pt x="28594" y="42505"/>
                      </a:moveTo>
                      <a:lnTo>
                        <a:pt x="33547" y="42786"/>
                      </a:lnTo>
                      <a:lnTo>
                        <a:pt x="33442" y="54448"/>
                      </a:lnTo>
                      <a:lnTo>
                        <a:pt x="33266" y="58383"/>
                      </a:lnTo>
                      <a:cubicBezTo>
                        <a:pt x="33266" y="58629"/>
                        <a:pt x="32669" y="59507"/>
                        <a:pt x="32458" y="59507"/>
                      </a:cubicBezTo>
                      <a:lnTo>
                        <a:pt x="27681" y="59331"/>
                      </a:lnTo>
                      <a:lnTo>
                        <a:pt x="27611" y="48582"/>
                      </a:lnTo>
                      <a:lnTo>
                        <a:pt x="0" y="48582"/>
                      </a:lnTo>
                      <a:cubicBezTo>
                        <a:pt x="0" y="48582"/>
                        <a:pt x="0" y="35"/>
                        <a:pt x="0" y="35"/>
                      </a:cubicBezTo>
                      <a:lnTo>
                        <a:pt x="6323" y="141"/>
                      </a:lnTo>
                      <a:lnTo>
                        <a:pt x="6323" y="42716"/>
                      </a:lnTo>
                      <a:cubicBezTo>
                        <a:pt x="6323" y="42716"/>
                        <a:pt x="22658" y="42716"/>
                        <a:pt x="22658" y="42716"/>
                      </a:cubicBezTo>
                      <a:lnTo>
                        <a:pt x="22658" y="105"/>
                      </a:lnTo>
                      <a:cubicBezTo>
                        <a:pt x="22658" y="105"/>
                        <a:pt x="28559" y="0"/>
                        <a:pt x="28559" y="0"/>
                      </a:cubicBezTo>
                      <a:lnTo>
                        <a:pt x="28559" y="4254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5" name="Полилиния: фигура 104">
                  <a:extLst>
                    <a:ext uri="{FF2B5EF4-FFF2-40B4-BE49-F238E27FC236}">
                      <a16:creationId xmlns:a16="http://schemas.microsoft.com/office/drawing/2014/main" xmlns="" id="{9AEA5F3D-3C03-C41F-FBDC-42C4AD98BD12}"/>
                    </a:ext>
                  </a:extLst>
                </p:cNvPr>
                <p:cNvSpPr/>
                <p:nvPr/>
              </p:nvSpPr>
              <p:spPr>
                <a:xfrm>
                  <a:off x="6620955" y="4384803"/>
                  <a:ext cx="33617" cy="59436"/>
                </a:xfrm>
                <a:custGeom>
                  <a:avLst/>
                  <a:gdLst>
                    <a:gd name="connsiteX0" fmla="*/ 28629 w 33617"/>
                    <a:gd name="connsiteY0" fmla="*/ 42575 h 59436"/>
                    <a:gd name="connsiteX1" fmla="*/ 33618 w 33617"/>
                    <a:gd name="connsiteY1" fmla="*/ 42821 h 59436"/>
                    <a:gd name="connsiteX2" fmla="*/ 33196 w 33617"/>
                    <a:gd name="connsiteY2" fmla="*/ 59437 h 59436"/>
                    <a:gd name="connsiteX3" fmla="*/ 27646 w 33617"/>
                    <a:gd name="connsiteY3" fmla="*/ 59437 h 59436"/>
                    <a:gd name="connsiteX4" fmla="*/ 27646 w 33617"/>
                    <a:gd name="connsiteY4" fmla="*/ 48582 h 59436"/>
                    <a:gd name="connsiteX5" fmla="*/ 0 w 33617"/>
                    <a:gd name="connsiteY5" fmla="*/ 48582 h 59436"/>
                    <a:gd name="connsiteX6" fmla="*/ 0 w 33617"/>
                    <a:gd name="connsiteY6" fmla="*/ 0 h 59436"/>
                    <a:gd name="connsiteX7" fmla="*/ 6358 w 33617"/>
                    <a:gd name="connsiteY7" fmla="*/ 140 h 59436"/>
                    <a:gd name="connsiteX8" fmla="*/ 6358 w 33617"/>
                    <a:gd name="connsiteY8" fmla="*/ 42680 h 59436"/>
                    <a:gd name="connsiteX9" fmla="*/ 21604 w 33617"/>
                    <a:gd name="connsiteY9" fmla="*/ 42680 h 59436"/>
                    <a:gd name="connsiteX10" fmla="*/ 22482 w 33617"/>
                    <a:gd name="connsiteY10" fmla="*/ 41627 h 59436"/>
                    <a:gd name="connsiteX11" fmla="*/ 22482 w 33617"/>
                    <a:gd name="connsiteY11" fmla="*/ 140 h 59436"/>
                    <a:gd name="connsiteX12" fmla="*/ 28629 w 33617"/>
                    <a:gd name="connsiteY12" fmla="*/ 70 h 59436"/>
                    <a:gd name="connsiteX13" fmla="*/ 28629 w 33617"/>
                    <a:gd name="connsiteY13" fmla="*/ 42505 h 59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617" h="59436">
                      <a:moveTo>
                        <a:pt x="28629" y="42575"/>
                      </a:moveTo>
                      <a:lnTo>
                        <a:pt x="33618" y="42821"/>
                      </a:lnTo>
                      <a:lnTo>
                        <a:pt x="33196" y="59437"/>
                      </a:lnTo>
                      <a:lnTo>
                        <a:pt x="27646" y="59437"/>
                      </a:lnTo>
                      <a:cubicBezTo>
                        <a:pt x="27646" y="59437"/>
                        <a:pt x="27646" y="48582"/>
                        <a:pt x="27646" y="48582"/>
                      </a:cubicBezTo>
                      <a:lnTo>
                        <a:pt x="0" y="48582"/>
                      </a:lnTo>
                      <a:cubicBezTo>
                        <a:pt x="0" y="48582"/>
                        <a:pt x="0" y="0"/>
                        <a:pt x="0" y="0"/>
                      </a:cubicBezTo>
                      <a:lnTo>
                        <a:pt x="6358" y="140"/>
                      </a:lnTo>
                      <a:lnTo>
                        <a:pt x="6358" y="42680"/>
                      </a:lnTo>
                      <a:cubicBezTo>
                        <a:pt x="6358" y="42680"/>
                        <a:pt x="21604" y="42680"/>
                        <a:pt x="21604" y="42680"/>
                      </a:cubicBezTo>
                      <a:cubicBezTo>
                        <a:pt x="21920" y="42680"/>
                        <a:pt x="22482" y="41908"/>
                        <a:pt x="22482" y="41627"/>
                      </a:cubicBezTo>
                      <a:lnTo>
                        <a:pt x="22482" y="140"/>
                      </a:lnTo>
                      <a:cubicBezTo>
                        <a:pt x="24765" y="0"/>
                        <a:pt x="26522" y="-35"/>
                        <a:pt x="28629" y="70"/>
                      </a:cubicBezTo>
                      <a:lnTo>
                        <a:pt x="28629" y="42505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6" name="Полилиния: фигура 105">
                  <a:extLst>
                    <a:ext uri="{FF2B5EF4-FFF2-40B4-BE49-F238E27FC236}">
                      <a16:creationId xmlns:a16="http://schemas.microsoft.com/office/drawing/2014/main" xmlns="" id="{26D07A61-A013-87A6-A52E-7D7E680619CA}"/>
                    </a:ext>
                  </a:extLst>
                </p:cNvPr>
                <p:cNvSpPr/>
                <p:nvPr/>
              </p:nvSpPr>
              <p:spPr>
                <a:xfrm>
                  <a:off x="6716178" y="4384838"/>
                  <a:ext cx="28638" cy="48582"/>
                </a:xfrm>
                <a:custGeom>
                  <a:avLst/>
                  <a:gdLst>
                    <a:gd name="connsiteX0" fmla="*/ 15816 w 28638"/>
                    <a:gd name="connsiteY0" fmla="*/ 29262 h 48582"/>
                    <a:gd name="connsiteX1" fmla="*/ 7210 w 28638"/>
                    <a:gd name="connsiteY1" fmla="*/ 48512 h 48582"/>
                    <a:gd name="connsiteX2" fmla="*/ 44 w 28638"/>
                    <a:gd name="connsiteY2" fmla="*/ 48512 h 48582"/>
                    <a:gd name="connsiteX3" fmla="*/ 9458 w 28638"/>
                    <a:gd name="connsiteY3" fmla="*/ 28770 h 48582"/>
                    <a:gd name="connsiteX4" fmla="*/ 466 w 28638"/>
                    <a:gd name="connsiteY4" fmla="*/ 9660 h 48582"/>
                    <a:gd name="connsiteX5" fmla="*/ 12409 w 28638"/>
                    <a:gd name="connsiteY5" fmla="*/ 0 h 48582"/>
                    <a:gd name="connsiteX6" fmla="*/ 28638 w 28638"/>
                    <a:gd name="connsiteY6" fmla="*/ 0 h 48582"/>
                    <a:gd name="connsiteX7" fmla="*/ 28638 w 28638"/>
                    <a:gd name="connsiteY7" fmla="*/ 48441 h 48582"/>
                    <a:gd name="connsiteX8" fmla="*/ 22280 w 28638"/>
                    <a:gd name="connsiteY8" fmla="*/ 48582 h 48582"/>
                    <a:gd name="connsiteX9" fmla="*/ 22280 w 28638"/>
                    <a:gd name="connsiteY9" fmla="*/ 29332 h 48582"/>
                    <a:gd name="connsiteX10" fmla="*/ 15852 w 28638"/>
                    <a:gd name="connsiteY10" fmla="*/ 29262 h 48582"/>
                    <a:gd name="connsiteX11" fmla="*/ 15009 w 28638"/>
                    <a:gd name="connsiteY11" fmla="*/ 23641 h 48582"/>
                    <a:gd name="connsiteX12" fmla="*/ 22245 w 28638"/>
                    <a:gd name="connsiteY12" fmla="*/ 23641 h 48582"/>
                    <a:gd name="connsiteX13" fmla="*/ 22280 w 28638"/>
                    <a:gd name="connsiteY13" fmla="*/ 5585 h 48582"/>
                    <a:gd name="connsiteX14" fmla="*/ 13393 w 28638"/>
                    <a:gd name="connsiteY14" fmla="*/ 5726 h 48582"/>
                    <a:gd name="connsiteX15" fmla="*/ 6859 w 28638"/>
                    <a:gd name="connsiteY15" fmla="*/ 10855 h 48582"/>
                    <a:gd name="connsiteX16" fmla="*/ 6859 w 28638"/>
                    <a:gd name="connsiteY16" fmla="*/ 18688 h 48582"/>
                    <a:gd name="connsiteX17" fmla="*/ 15044 w 28638"/>
                    <a:gd name="connsiteY17" fmla="*/ 23676 h 48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638" h="48582">
                      <a:moveTo>
                        <a:pt x="15816" y="29262"/>
                      </a:moveTo>
                      <a:lnTo>
                        <a:pt x="7210" y="48512"/>
                      </a:lnTo>
                      <a:lnTo>
                        <a:pt x="44" y="48512"/>
                      </a:lnTo>
                      <a:cubicBezTo>
                        <a:pt x="44" y="48512"/>
                        <a:pt x="9458" y="28770"/>
                        <a:pt x="9458" y="28770"/>
                      </a:cubicBezTo>
                      <a:cubicBezTo>
                        <a:pt x="501" y="26381"/>
                        <a:pt x="-940" y="17564"/>
                        <a:pt x="466" y="9660"/>
                      </a:cubicBezTo>
                      <a:cubicBezTo>
                        <a:pt x="1519" y="3759"/>
                        <a:pt x="6367" y="0"/>
                        <a:pt x="12409" y="0"/>
                      </a:cubicBezTo>
                      <a:lnTo>
                        <a:pt x="28638" y="0"/>
                      </a:lnTo>
                      <a:cubicBezTo>
                        <a:pt x="28638" y="0"/>
                        <a:pt x="28638" y="48441"/>
                        <a:pt x="28638" y="48441"/>
                      </a:cubicBezTo>
                      <a:lnTo>
                        <a:pt x="22280" y="48582"/>
                      </a:lnTo>
                      <a:lnTo>
                        <a:pt x="22280" y="29332"/>
                      </a:lnTo>
                      <a:cubicBezTo>
                        <a:pt x="22280" y="29332"/>
                        <a:pt x="15852" y="29262"/>
                        <a:pt x="15852" y="29262"/>
                      </a:cubicBezTo>
                      <a:close/>
                      <a:moveTo>
                        <a:pt x="15009" y="23641"/>
                      </a:moveTo>
                      <a:lnTo>
                        <a:pt x="22245" y="23641"/>
                      </a:lnTo>
                      <a:cubicBezTo>
                        <a:pt x="22245" y="23641"/>
                        <a:pt x="22280" y="5585"/>
                        <a:pt x="22280" y="5585"/>
                      </a:cubicBezTo>
                      <a:lnTo>
                        <a:pt x="13393" y="5726"/>
                      </a:lnTo>
                      <a:cubicBezTo>
                        <a:pt x="10266" y="5761"/>
                        <a:pt x="7702" y="7974"/>
                        <a:pt x="6859" y="10855"/>
                      </a:cubicBezTo>
                      <a:cubicBezTo>
                        <a:pt x="6121" y="13419"/>
                        <a:pt x="6121" y="16124"/>
                        <a:pt x="6859" y="18688"/>
                      </a:cubicBezTo>
                      <a:cubicBezTo>
                        <a:pt x="7878" y="22306"/>
                        <a:pt x="11180" y="23676"/>
                        <a:pt x="15044" y="2367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7" name="Полилиния: фигура 106">
                  <a:extLst>
                    <a:ext uri="{FF2B5EF4-FFF2-40B4-BE49-F238E27FC236}">
                      <a16:creationId xmlns:a16="http://schemas.microsoft.com/office/drawing/2014/main" xmlns="" id="{5FF75437-12F9-4E36-D768-1189BFB75F10}"/>
                    </a:ext>
                  </a:extLst>
                </p:cNvPr>
                <p:cNvSpPr/>
                <p:nvPr/>
              </p:nvSpPr>
              <p:spPr>
                <a:xfrm>
                  <a:off x="6435844" y="4383534"/>
                  <a:ext cx="34552" cy="51394"/>
                </a:xfrm>
                <a:custGeom>
                  <a:avLst/>
                  <a:gdLst>
                    <a:gd name="connsiteX0" fmla="*/ 34552 w 34552"/>
                    <a:gd name="connsiteY0" fmla="*/ 31093 h 51394"/>
                    <a:gd name="connsiteX1" fmla="*/ 29564 w 34552"/>
                    <a:gd name="connsiteY1" fmla="*/ 45284 h 51394"/>
                    <a:gd name="connsiteX2" fmla="*/ 15759 w 34552"/>
                    <a:gd name="connsiteY2" fmla="*/ 51326 h 51394"/>
                    <a:gd name="connsiteX3" fmla="*/ 3499 w 34552"/>
                    <a:gd name="connsiteY3" fmla="*/ 42966 h 51394"/>
                    <a:gd name="connsiteX4" fmla="*/ 267 w 34552"/>
                    <a:gd name="connsiteY4" fmla="*/ 20027 h 51394"/>
                    <a:gd name="connsiteX5" fmla="*/ 14494 w 34552"/>
                    <a:gd name="connsiteY5" fmla="*/ 180 h 51394"/>
                    <a:gd name="connsiteX6" fmla="*/ 33990 w 34552"/>
                    <a:gd name="connsiteY6" fmla="*/ 16199 h 51394"/>
                    <a:gd name="connsiteX7" fmla="*/ 34552 w 34552"/>
                    <a:gd name="connsiteY7" fmla="*/ 19887 h 51394"/>
                    <a:gd name="connsiteX8" fmla="*/ 34552 w 34552"/>
                    <a:gd name="connsiteY8" fmla="*/ 31163 h 51394"/>
                    <a:gd name="connsiteX9" fmla="*/ 28053 w 34552"/>
                    <a:gd name="connsiteY9" fmla="*/ 20730 h 51394"/>
                    <a:gd name="connsiteX10" fmla="*/ 21555 w 34552"/>
                    <a:gd name="connsiteY10" fmla="*/ 6749 h 51394"/>
                    <a:gd name="connsiteX11" fmla="*/ 13370 w 34552"/>
                    <a:gd name="connsiteY11" fmla="*/ 6573 h 51394"/>
                    <a:gd name="connsiteX12" fmla="*/ 6660 w 34552"/>
                    <a:gd name="connsiteY12" fmla="*/ 19817 h 51394"/>
                    <a:gd name="connsiteX13" fmla="*/ 16145 w 34552"/>
                    <a:gd name="connsiteY13" fmla="*/ 45390 h 51394"/>
                    <a:gd name="connsiteX14" fmla="*/ 28018 w 34552"/>
                    <a:gd name="connsiteY14" fmla="*/ 20695 h 51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4552" h="51394">
                      <a:moveTo>
                        <a:pt x="34552" y="31093"/>
                      </a:moveTo>
                      <a:cubicBezTo>
                        <a:pt x="34552" y="34816"/>
                        <a:pt x="32304" y="41737"/>
                        <a:pt x="29564" y="45284"/>
                      </a:cubicBezTo>
                      <a:cubicBezTo>
                        <a:pt x="26192" y="49605"/>
                        <a:pt x="21203" y="51818"/>
                        <a:pt x="15759" y="51326"/>
                      </a:cubicBezTo>
                      <a:cubicBezTo>
                        <a:pt x="10770" y="50870"/>
                        <a:pt x="6063" y="47849"/>
                        <a:pt x="3499" y="42966"/>
                      </a:cubicBezTo>
                      <a:cubicBezTo>
                        <a:pt x="-190" y="35976"/>
                        <a:pt x="-330" y="27861"/>
                        <a:pt x="267" y="20027"/>
                      </a:cubicBezTo>
                      <a:cubicBezTo>
                        <a:pt x="899" y="11772"/>
                        <a:pt x="5185" y="1339"/>
                        <a:pt x="14494" y="180"/>
                      </a:cubicBezTo>
                      <a:cubicBezTo>
                        <a:pt x="25840" y="-1225"/>
                        <a:pt x="31882" y="5730"/>
                        <a:pt x="33990" y="16199"/>
                      </a:cubicBezTo>
                      <a:cubicBezTo>
                        <a:pt x="34201" y="17287"/>
                        <a:pt x="34552" y="18868"/>
                        <a:pt x="34552" y="19887"/>
                      </a:cubicBezTo>
                      <a:lnTo>
                        <a:pt x="34552" y="31163"/>
                      </a:lnTo>
                      <a:close/>
                      <a:moveTo>
                        <a:pt x="28053" y="20730"/>
                      </a:moveTo>
                      <a:cubicBezTo>
                        <a:pt x="27667" y="15812"/>
                        <a:pt x="25946" y="9384"/>
                        <a:pt x="21555" y="6749"/>
                      </a:cubicBezTo>
                      <a:cubicBezTo>
                        <a:pt x="19096" y="5309"/>
                        <a:pt x="15899" y="5239"/>
                        <a:pt x="13370" y="6573"/>
                      </a:cubicBezTo>
                      <a:cubicBezTo>
                        <a:pt x="9014" y="8857"/>
                        <a:pt x="7152" y="15145"/>
                        <a:pt x="6660" y="19817"/>
                      </a:cubicBezTo>
                      <a:cubicBezTo>
                        <a:pt x="5888" y="27334"/>
                        <a:pt x="6063" y="44406"/>
                        <a:pt x="16145" y="45390"/>
                      </a:cubicBezTo>
                      <a:cubicBezTo>
                        <a:pt x="28299" y="46549"/>
                        <a:pt x="28721" y="29407"/>
                        <a:pt x="28018" y="2069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8" name="Полилиния: фигура 107">
                  <a:extLst>
                    <a:ext uri="{FF2B5EF4-FFF2-40B4-BE49-F238E27FC236}">
                      <a16:creationId xmlns:a16="http://schemas.microsoft.com/office/drawing/2014/main" xmlns="" id="{08D2648D-88EA-E4FD-D50C-1BE73197A572}"/>
                    </a:ext>
                  </a:extLst>
                </p:cNvPr>
                <p:cNvSpPr/>
                <p:nvPr/>
              </p:nvSpPr>
              <p:spPr>
                <a:xfrm>
                  <a:off x="6575569" y="4384697"/>
                  <a:ext cx="33020" cy="48723"/>
                </a:xfrm>
                <a:custGeom>
                  <a:avLst/>
                  <a:gdLst>
                    <a:gd name="connsiteX0" fmla="*/ 26522 w 33020"/>
                    <a:gd name="connsiteY0" fmla="*/ 48688 h 48723"/>
                    <a:gd name="connsiteX1" fmla="*/ 23149 w 33020"/>
                    <a:gd name="connsiteY1" fmla="*/ 36323 h 48723"/>
                    <a:gd name="connsiteX2" fmla="*/ 9766 w 33020"/>
                    <a:gd name="connsiteY2" fmla="*/ 36323 h 48723"/>
                    <a:gd name="connsiteX3" fmla="*/ 6428 w 33020"/>
                    <a:gd name="connsiteY3" fmla="*/ 48724 h 48723"/>
                    <a:gd name="connsiteX4" fmla="*/ 0 w 33020"/>
                    <a:gd name="connsiteY4" fmla="*/ 48618 h 48723"/>
                    <a:gd name="connsiteX5" fmla="*/ 12892 w 33020"/>
                    <a:gd name="connsiteY5" fmla="*/ 1512 h 48723"/>
                    <a:gd name="connsiteX6" fmla="*/ 14648 w 33020"/>
                    <a:gd name="connsiteY6" fmla="*/ 1 h 48723"/>
                    <a:gd name="connsiteX7" fmla="*/ 19777 w 33020"/>
                    <a:gd name="connsiteY7" fmla="*/ 282 h 48723"/>
                    <a:gd name="connsiteX8" fmla="*/ 33020 w 33020"/>
                    <a:gd name="connsiteY8" fmla="*/ 48478 h 48723"/>
                    <a:gd name="connsiteX9" fmla="*/ 26522 w 33020"/>
                    <a:gd name="connsiteY9" fmla="*/ 48653 h 48723"/>
                    <a:gd name="connsiteX10" fmla="*/ 21815 w 33020"/>
                    <a:gd name="connsiteY10" fmla="*/ 30457 h 48723"/>
                    <a:gd name="connsiteX11" fmla="*/ 16721 w 33020"/>
                    <a:gd name="connsiteY11" fmla="*/ 10575 h 48723"/>
                    <a:gd name="connsiteX12" fmla="*/ 16370 w 33020"/>
                    <a:gd name="connsiteY12" fmla="*/ 10575 h 48723"/>
                    <a:gd name="connsiteX13" fmla="*/ 11241 w 33020"/>
                    <a:gd name="connsiteY13" fmla="*/ 30457 h 48723"/>
                    <a:gd name="connsiteX14" fmla="*/ 21850 w 33020"/>
                    <a:gd name="connsiteY14" fmla="*/ 30457 h 48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3020" h="48723">
                      <a:moveTo>
                        <a:pt x="26522" y="48688"/>
                      </a:moveTo>
                      <a:lnTo>
                        <a:pt x="23149" y="36323"/>
                      </a:lnTo>
                      <a:lnTo>
                        <a:pt x="9766" y="36323"/>
                      </a:lnTo>
                      <a:cubicBezTo>
                        <a:pt x="9766" y="36323"/>
                        <a:pt x="6428" y="48724"/>
                        <a:pt x="6428" y="48724"/>
                      </a:cubicBezTo>
                      <a:lnTo>
                        <a:pt x="0" y="48618"/>
                      </a:lnTo>
                      <a:lnTo>
                        <a:pt x="12892" y="1512"/>
                      </a:lnTo>
                      <a:cubicBezTo>
                        <a:pt x="13103" y="809"/>
                        <a:pt x="14051" y="-34"/>
                        <a:pt x="14648" y="1"/>
                      </a:cubicBezTo>
                      <a:lnTo>
                        <a:pt x="19777" y="282"/>
                      </a:lnTo>
                      <a:lnTo>
                        <a:pt x="33020" y="48478"/>
                      </a:lnTo>
                      <a:lnTo>
                        <a:pt x="26522" y="48653"/>
                      </a:lnTo>
                      <a:close/>
                      <a:moveTo>
                        <a:pt x="21815" y="30457"/>
                      </a:moveTo>
                      <a:lnTo>
                        <a:pt x="16721" y="10575"/>
                      </a:lnTo>
                      <a:cubicBezTo>
                        <a:pt x="16616" y="9591"/>
                        <a:pt x="16545" y="9591"/>
                        <a:pt x="16370" y="10575"/>
                      </a:cubicBezTo>
                      <a:lnTo>
                        <a:pt x="11241" y="30457"/>
                      </a:lnTo>
                      <a:lnTo>
                        <a:pt x="21850" y="30457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9" name="Полилиния: фигура 108">
                  <a:extLst>
                    <a:ext uri="{FF2B5EF4-FFF2-40B4-BE49-F238E27FC236}">
                      <a16:creationId xmlns:a16="http://schemas.microsoft.com/office/drawing/2014/main" xmlns="" id="{EAA917C0-9640-5CD9-0820-3134877A4E11}"/>
                    </a:ext>
                  </a:extLst>
                </p:cNvPr>
                <p:cNvSpPr/>
                <p:nvPr/>
              </p:nvSpPr>
              <p:spPr>
                <a:xfrm>
                  <a:off x="6301747" y="4384698"/>
                  <a:ext cx="32985" cy="48652"/>
                </a:xfrm>
                <a:custGeom>
                  <a:avLst/>
                  <a:gdLst>
                    <a:gd name="connsiteX0" fmla="*/ 26030 w 32985"/>
                    <a:gd name="connsiteY0" fmla="*/ 47001 h 48652"/>
                    <a:gd name="connsiteX1" fmla="*/ 23255 w 32985"/>
                    <a:gd name="connsiteY1" fmla="*/ 36357 h 48652"/>
                    <a:gd name="connsiteX2" fmla="*/ 9836 w 32985"/>
                    <a:gd name="connsiteY2" fmla="*/ 36287 h 48652"/>
                    <a:gd name="connsiteX3" fmla="*/ 6534 w 32985"/>
                    <a:gd name="connsiteY3" fmla="*/ 48617 h 48652"/>
                    <a:gd name="connsiteX4" fmla="*/ 0 w 32985"/>
                    <a:gd name="connsiteY4" fmla="*/ 48617 h 48652"/>
                    <a:gd name="connsiteX5" fmla="*/ 13278 w 32985"/>
                    <a:gd name="connsiteY5" fmla="*/ 246 h 48652"/>
                    <a:gd name="connsiteX6" fmla="*/ 18618 w 32985"/>
                    <a:gd name="connsiteY6" fmla="*/ 0 h 48652"/>
                    <a:gd name="connsiteX7" fmla="*/ 20128 w 32985"/>
                    <a:gd name="connsiteY7" fmla="*/ 1335 h 48652"/>
                    <a:gd name="connsiteX8" fmla="*/ 32985 w 32985"/>
                    <a:gd name="connsiteY8" fmla="*/ 48547 h 48652"/>
                    <a:gd name="connsiteX9" fmla="*/ 27119 w 32985"/>
                    <a:gd name="connsiteY9" fmla="*/ 48652 h 48652"/>
                    <a:gd name="connsiteX10" fmla="*/ 25995 w 32985"/>
                    <a:gd name="connsiteY10" fmla="*/ 46896 h 48652"/>
                    <a:gd name="connsiteX11" fmla="*/ 11136 w 32985"/>
                    <a:gd name="connsiteY11" fmla="*/ 30456 h 48652"/>
                    <a:gd name="connsiteX12" fmla="*/ 21815 w 32985"/>
                    <a:gd name="connsiteY12" fmla="*/ 30456 h 48652"/>
                    <a:gd name="connsiteX13" fmla="*/ 16686 w 32985"/>
                    <a:gd name="connsiteY13" fmla="*/ 10503 h 48652"/>
                    <a:gd name="connsiteX14" fmla="*/ 16299 w 32985"/>
                    <a:gd name="connsiteY14" fmla="*/ 10644 h 48652"/>
                    <a:gd name="connsiteX15" fmla="*/ 11100 w 32985"/>
                    <a:gd name="connsiteY15" fmla="*/ 30456 h 48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2985" h="48652">
                      <a:moveTo>
                        <a:pt x="26030" y="47001"/>
                      </a:moveTo>
                      <a:lnTo>
                        <a:pt x="23255" y="36357"/>
                      </a:lnTo>
                      <a:lnTo>
                        <a:pt x="9836" y="36287"/>
                      </a:lnTo>
                      <a:lnTo>
                        <a:pt x="6534" y="48617"/>
                      </a:lnTo>
                      <a:lnTo>
                        <a:pt x="0" y="48617"/>
                      </a:lnTo>
                      <a:cubicBezTo>
                        <a:pt x="0" y="48617"/>
                        <a:pt x="13278" y="246"/>
                        <a:pt x="13278" y="246"/>
                      </a:cubicBezTo>
                      <a:lnTo>
                        <a:pt x="18618" y="0"/>
                      </a:lnTo>
                      <a:cubicBezTo>
                        <a:pt x="19180" y="0"/>
                        <a:pt x="19988" y="878"/>
                        <a:pt x="20128" y="1335"/>
                      </a:cubicBezTo>
                      <a:lnTo>
                        <a:pt x="32985" y="48547"/>
                      </a:lnTo>
                      <a:lnTo>
                        <a:pt x="27119" y="48652"/>
                      </a:lnTo>
                      <a:cubicBezTo>
                        <a:pt x="26732" y="48652"/>
                        <a:pt x="26135" y="47353"/>
                        <a:pt x="25995" y="46896"/>
                      </a:cubicBezTo>
                      <a:close/>
                      <a:moveTo>
                        <a:pt x="11136" y="30456"/>
                      </a:moveTo>
                      <a:lnTo>
                        <a:pt x="21815" y="30456"/>
                      </a:lnTo>
                      <a:cubicBezTo>
                        <a:pt x="21815" y="30456"/>
                        <a:pt x="16686" y="10503"/>
                        <a:pt x="16686" y="10503"/>
                      </a:cubicBezTo>
                      <a:cubicBezTo>
                        <a:pt x="16370" y="9555"/>
                        <a:pt x="16299" y="9660"/>
                        <a:pt x="16299" y="10644"/>
                      </a:cubicBezTo>
                      <a:lnTo>
                        <a:pt x="11100" y="3045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19" name="Полилиния: фигура 118">
                  <a:extLst>
                    <a:ext uri="{FF2B5EF4-FFF2-40B4-BE49-F238E27FC236}">
                      <a16:creationId xmlns:a16="http://schemas.microsoft.com/office/drawing/2014/main" xmlns="" id="{16BA86BA-322B-2E03-ACBE-919C6DC3AAEE}"/>
                    </a:ext>
                  </a:extLst>
                </p:cNvPr>
                <p:cNvSpPr/>
                <p:nvPr/>
              </p:nvSpPr>
              <p:spPr>
                <a:xfrm>
                  <a:off x="6344589" y="4383395"/>
                  <a:ext cx="32823" cy="51504"/>
                </a:xfrm>
                <a:custGeom>
                  <a:avLst/>
                  <a:gdLst>
                    <a:gd name="connsiteX0" fmla="*/ 6793 w 32823"/>
                    <a:gd name="connsiteY0" fmla="*/ 20307 h 51504"/>
                    <a:gd name="connsiteX1" fmla="*/ 13960 w 32823"/>
                    <a:gd name="connsiteY1" fmla="*/ 44756 h 51504"/>
                    <a:gd name="connsiteX2" fmla="*/ 22742 w 32823"/>
                    <a:gd name="connsiteY2" fmla="*/ 43491 h 51504"/>
                    <a:gd name="connsiteX3" fmla="*/ 26816 w 32823"/>
                    <a:gd name="connsiteY3" fmla="*/ 33761 h 51504"/>
                    <a:gd name="connsiteX4" fmla="*/ 32823 w 32823"/>
                    <a:gd name="connsiteY4" fmla="*/ 33691 h 51504"/>
                    <a:gd name="connsiteX5" fmla="*/ 17789 w 32823"/>
                    <a:gd name="connsiteY5" fmla="*/ 51500 h 51504"/>
                    <a:gd name="connsiteX6" fmla="*/ 260 w 32823"/>
                    <a:gd name="connsiteY6" fmla="*/ 20834 h 51504"/>
                    <a:gd name="connsiteX7" fmla="*/ 3772 w 32823"/>
                    <a:gd name="connsiteY7" fmla="*/ 7872 h 51504"/>
                    <a:gd name="connsiteX8" fmla="*/ 14416 w 32823"/>
                    <a:gd name="connsiteY8" fmla="*/ 178 h 51504"/>
                    <a:gd name="connsiteX9" fmla="*/ 28749 w 32823"/>
                    <a:gd name="connsiteY9" fmla="*/ 4921 h 51504"/>
                    <a:gd name="connsiteX10" fmla="*/ 32156 w 32823"/>
                    <a:gd name="connsiteY10" fmla="*/ 16548 h 51504"/>
                    <a:gd name="connsiteX11" fmla="*/ 26465 w 32823"/>
                    <a:gd name="connsiteY11" fmla="*/ 16548 h 51504"/>
                    <a:gd name="connsiteX12" fmla="*/ 25692 w 32823"/>
                    <a:gd name="connsiteY12" fmla="*/ 12754 h 51504"/>
                    <a:gd name="connsiteX13" fmla="*/ 21266 w 32823"/>
                    <a:gd name="connsiteY13" fmla="*/ 6642 h 51504"/>
                    <a:gd name="connsiteX14" fmla="*/ 13362 w 32823"/>
                    <a:gd name="connsiteY14" fmla="*/ 6642 h 51504"/>
                    <a:gd name="connsiteX15" fmla="*/ 6829 w 32823"/>
                    <a:gd name="connsiteY15" fmla="*/ 20201 h 51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2823" h="51504">
                      <a:moveTo>
                        <a:pt x="6793" y="20307"/>
                      </a:moveTo>
                      <a:cubicBezTo>
                        <a:pt x="5880" y="27719"/>
                        <a:pt x="6337" y="40857"/>
                        <a:pt x="13960" y="44756"/>
                      </a:cubicBezTo>
                      <a:cubicBezTo>
                        <a:pt x="16945" y="46266"/>
                        <a:pt x="20353" y="45739"/>
                        <a:pt x="22742" y="43491"/>
                      </a:cubicBezTo>
                      <a:cubicBezTo>
                        <a:pt x="25411" y="40997"/>
                        <a:pt x="26430" y="37555"/>
                        <a:pt x="26816" y="33761"/>
                      </a:cubicBezTo>
                      <a:lnTo>
                        <a:pt x="32823" y="33691"/>
                      </a:lnTo>
                      <a:cubicBezTo>
                        <a:pt x="32296" y="42683"/>
                        <a:pt x="27905" y="51290"/>
                        <a:pt x="17789" y="51500"/>
                      </a:cubicBezTo>
                      <a:cubicBezTo>
                        <a:pt x="1735" y="51817"/>
                        <a:pt x="-970" y="33199"/>
                        <a:pt x="260" y="20834"/>
                      </a:cubicBezTo>
                      <a:cubicBezTo>
                        <a:pt x="716" y="16267"/>
                        <a:pt x="1630" y="11876"/>
                        <a:pt x="3772" y="7872"/>
                      </a:cubicBezTo>
                      <a:cubicBezTo>
                        <a:pt x="5915" y="3867"/>
                        <a:pt x="9709" y="670"/>
                        <a:pt x="14416" y="178"/>
                      </a:cubicBezTo>
                      <a:cubicBezTo>
                        <a:pt x="19966" y="-419"/>
                        <a:pt x="25095" y="319"/>
                        <a:pt x="28749" y="4921"/>
                      </a:cubicBezTo>
                      <a:cubicBezTo>
                        <a:pt x="30926" y="7696"/>
                        <a:pt x="32858" y="13316"/>
                        <a:pt x="32156" y="16548"/>
                      </a:cubicBezTo>
                      <a:lnTo>
                        <a:pt x="26465" y="16548"/>
                      </a:lnTo>
                      <a:cubicBezTo>
                        <a:pt x="26465" y="16548"/>
                        <a:pt x="25692" y="12754"/>
                        <a:pt x="25692" y="12754"/>
                      </a:cubicBezTo>
                      <a:cubicBezTo>
                        <a:pt x="25165" y="10295"/>
                        <a:pt x="23550" y="7801"/>
                        <a:pt x="21266" y="6642"/>
                      </a:cubicBezTo>
                      <a:cubicBezTo>
                        <a:pt x="18983" y="5483"/>
                        <a:pt x="15821" y="5377"/>
                        <a:pt x="13362" y="6642"/>
                      </a:cubicBezTo>
                      <a:cubicBezTo>
                        <a:pt x="8796" y="9066"/>
                        <a:pt x="7426" y="15389"/>
                        <a:pt x="6829" y="2020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24" name="Полилиния: фигура 123">
                  <a:extLst>
                    <a:ext uri="{FF2B5EF4-FFF2-40B4-BE49-F238E27FC236}">
                      <a16:creationId xmlns:a16="http://schemas.microsoft.com/office/drawing/2014/main" xmlns="" id="{07645D3D-4A23-584D-6533-FD45FB42D4A5}"/>
                    </a:ext>
                  </a:extLst>
                </p:cNvPr>
                <p:cNvSpPr/>
                <p:nvPr/>
              </p:nvSpPr>
              <p:spPr>
                <a:xfrm>
                  <a:off x="6390156" y="4383490"/>
                  <a:ext cx="33028" cy="51485"/>
                </a:xfrm>
                <a:custGeom>
                  <a:avLst/>
                  <a:gdLst>
                    <a:gd name="connsiteX0" fmla="*/ 11987 w 33028"/>
                    <a:gd name="connsiteY0" fmla="*/ 43362 h 51485"/>
                    <a:gd name="connsiteX1" fmla="*/ 23368 w 33028"/>
                    <a:gd name="connsiteY1" fmla="*/ 42835 h 51485"/>
                    <a:gd name="connsiteX2" fmla="*/ 26881 w 33028"/>
                    <a:gd name="connsiteY2" fmla="*/ 33666 h 51485"/>
                    <a:gd name="connsiteX3" fmla="*/ 33028 w 33028"/>
                    <a:gd name="connsiteY3" fmla="*/ 33666 h 51485"/>
                    <a:gd name="connsiteX4" fmla="*/ 24352 w 33028"/>
                    <a:gd name="connsiteY4" fmla="*/ 49790 h 51485"/>
                    <a:gd name="connsiteX5" fmla="*/ 8755 w 33028"/>
                    <a:gd name="connsiteY5" fmla="*/ 48947 h 51485"/>
                    <a:gd name="connsiteX6" fmla="*/ 500 w 33028"/>
                    <a:gd name="connsiteY6" fmla="*/ 33315 h 51485"/>
                    <a:gd name="connsiteX7" fmla="*/ 3872 w 33028"/>
                    <a:gd name="connsiteY7" fmla="*/ 7637 h 51485"/>
                    <a:gd name="connsiteX8" fmla="*/ 20453 w 33028"/>
                    <a:gd name="connsiteY8" fmla="*/ 225 h 51485"/>
                    <a:gd name="connsiteX9" fmla="*/ 32501 w 33028"/>
                    <a:gd name="connsiteY9" fmla="*/ 16489 h 51485"/>
                    <a:gd name="connsiteX10" fmla="*/ 27478 w 33028"/>
                    <a:gd name="connsiteY10" fmla="*/ 16665 h 51485"/>
                    <a:gd name="connsiteX11" fmla="*/ 23087 w 33028"/>
                    <a:gd name="connsiteY11" fmla="*/ 7988 h 51485"/>
                    <a:gd name="connsiteX12" fmla="*/ 15289 w 33028"/>
                    <a:gd name="connsiteY12" fmla="*/ 5950 h 51485"/>
                    <a:gd name="connsiteX13" fmla="*/ 6682 w 33028"/>
                    <a:gd name="connsiteY13" fmla="*/ 20810 h 51485"/>
                    <a:gd name="connsiteX14" fmla="*/ 11952 w 33028"/>
                    <a:gd name="connsiteY14" fmla="*/ 43362 h 5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3028" h="51485">
                      <a:moveTo>
                        <a:pt x="11987" y="43362"/>
                      </a:moveTo>
                      <a:cubicBezTo>
                        <a:pt x="15500" y="46523"/>
                        <a:pt x="20417" y="46172"/>
                        <a:pt x="23368" y="42835"/>
                      </a:cubicBezTo>
                      <a:cubicBezTo>
                        <a:pt x="25616" y="40271"/>
                        <a:pt x="26424" y="37179"/>
                        <a:pt x="26881" y="33666"/>
                      </a:cubicBezTo>
                      <a:lnTo>
                        <a:pt x="33028" y="33666"/>
                      </a:lnTo>
                      <a:cubicBezTo>
                        <a:pt x="32185" y="39814"/>
                        <a:pt x="30253" y="46804"/>
                        <a:pt x="24352" y="49790"/>
                      </a:cubicBezTo>
                      <a:cubicBezTo>
                        <a:pt x="19399" y="52319"/>
                        <a:pt x="13357" y="52003"/>
                        <a:pt x="8755" y="48947"/>
                      </a:cubicBezTo>
                      <a:cubicBezTo>
                        <a:pt x="3732" y="45610"/>
                        <a:pt x="1238" y="39076"/>
                        <a:pt x="500" y="33315"/>
                      </a:cubicBezTo>
                      <a:cubicBezTo>
                        <a:pt x="-554" y="25095"/>
                        <a:pt x="-168" y="15013"/>
                        <a:pt x="3872" y="7637"/>
                      </a:cubicBezTo>
                      <a:cubicBezTo>
                        <a:pt x="7455" y="1068"/>
                        <a:pt x="13392" y="-689"/>
                        <a:pt x="20453" y="225"/>
                      </a:cubicBezTo>
                      <a:cubicBezTo>
                        <a:pt x="28497" y="1243"/>
                        <a:pt x="32045" y="8831"/>
                        <a:pt x="32501" y="16489"/>
                      </a:cubicBezTo>
                      <a:lnTo>
                        <a:pt x="27478" y="16665"/>
                      </a:lnTo>
                      <a:cubicBezTo>
                        <a:pt x="25089" y="16770"/>
                        <a:pt x="26811" y="11641"/>
                        <a:pt x="23087" y="7988"/>
                      </a:cubicBezTo>
                      <a:cubicBezTo>
                        <a:pt x="20944" y="5880"/>
                        <a:pt x="18204" y="5424"/>
                        <a:pt x="15289" y="5950"/>
                      </a:cubicBezTo>
                      <a:cubicBezTo>
                        <a:pt x="9212" y="7075"/>
                        <a:pt x="7139" y="15330"/>
                        <a:pt x="6682" y="20810"/>
                      </a:cubicBezTo>
                      <a:cubicBezTo>
                        <a:pt x="6085" y="27835"/>
                        <a:pt x="6226" y="38233"/>
                        <a:pt x="11952" y="4336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3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7589CDEF-F9B4-11F7-3885-AFF2C82634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09445" y="3310949"/>
            <a:ext cx="540000" cy="268112"/>
          </a:xfrm>
          <a:prstGeom prst="rect">
            <a:avLst/>
          </a:prstGeom>
        </p:spPr>
      </p:pic>
      <p:sp>
        <p:nvSpPr>
          <p:cNvPr id="68" name="Текст 4">
            <a:extLst>
              <a:ext uri="{FF2B5EF4-FFF2-40B4-BE49-F238E27FC236}">
                <a16:creationId xmlns:a16="http://schemas.microsoft.com/office/drawing/2014/main" xmlns="" id="{163EC9A2-F003-DF77-7D7F-9C335645FA5D}"/>
              </a:ext>
            </a:extLst>
          </p:cNvPr>
          <p:cNvSpPr txBox="1">
            <a:spLocks/>
          </p:cNvSpPr>
          <p:nvPr/>
        </p:nvSpPr>
        <p:spPr>
          <a:xfrm>
            <a:off x="6953129" y="2446217"/>
            <a:ext cx="1686332" cy="410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Выбор потребителей 2024</a:t>
            </a:r>
            <a:endParaRPr lang="en-GB" sz="900" dirty="0">
              <a:latin typeface="+mj-lt"/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800" dirty="0">
                <a:cs typeface="Segoe UI" panose="020B0502040204020203" pitchFamily="34" charset="0"/>
              </a:rPr>
              <a:t>Номинация «Бренд года в</a:t>
            </a:r>
            <a:r>
              <a:rPr lang="en-GB" sz="800" dirty="0">
                <a:cs typeface="Segoe UI" panose="020B0502040204020203" pitchFamily="34" charset="0"/>
              </a:rPr>
              <a:t> </a:t>
            </a:r>
            <a:r>
              <a:rPr lang="ru-RU" sz="800" dirty="0">
                <a:cs typeface="Segoe UI" panose="020B0502040204020203" pitchFamily="34" charset="0"/>
              </a:rPr>
              <a:t>сфере страхования»</a:t>
            </a:r>
          </a:p>
        </p:txBody>
      </p:sp>
      <p:sp>
        <p:nvSpPr>
          <p:cNvPr id="69" name="Текст 4">
            <a:extLst>
              <a:ext uri="{FF2B5EF4-FFF2-40B4-BE49-F238E27FC236}">
                <a16:creationId xmlns:a16="http://schemas.microsoft.com/office/drawing/2014/main" xmlns="" id="{E45A14CF-64FD-C063-5279-F71EF6B081E2}"/>
              </a:ext>
            </a:extLst>
          </p:cNvPr>
          <p:cNvSpPr txBox="1">
            <a:spLocks/>
          </p:cNvSpPr>
          <p:nvPr/>
        </p:nvSpPr>
        <p:spPr>
          <a:xfrm>
            <a:off x="6953129" y="3419078"/>
            <a:ext cx="1686332" cy="410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af-ZA" sz="900" dirty="0">
                <a:latin typeface="+mj-lt"/>
                <a:cs typeface="Segoe UI" panose="020B0502040204020203" pitchFamily="34" charset="0"/>
              </a:rPr>
              <a:t>Finaward 202</a:t>
            </a:r>
            <a:r>
              <a:rPr lang="ru-RU" sz="900" dirty="0">
                <a:latin typeface="+mj-lt"/>
                <a:cs typeface="Segoe UI" panose="020B0502040204020203" pitchFamily="34" charset="0"/>
              </a:rPr>
              <a:t>6</a:t>
            </a:r>
            <a:endParaRPr lang="en-GB" sz="900" dirty="0">
              <a:latin typeface="+mj-lt"/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800" dirty="0">
                <a:cs typeface="Segoe UI" panose="020B0502040204020203" pitchFamily="34" charset="0"/>
              </a:rPr>
              <a:t>З</a:t>
            </a:r>
            <a:r>
              <a:rPr lang="ru-RU" sz="800" dirty="0" smtClean="0">
                <a:cs typeface="Segoe UI" panose="020B0502040204020203" pitchFamily="34" charset="0"/>
              </a:rPr>
              <a:t>а инновационный сервис «</a:t>
            </a:r>
            <a:r>
              <a:rPr lang="ru-RU" sz="800" dirty="0">
                <a:cs typeface="Segoe UI" panose="020B0502040204020203" pitchFamily="34" charset="0"/>
              </a:rPr>
              <a:t>Каско на</a:t>
            </a:r>
            <a:r>
              <a:rPr lang="en-US" sz="800" dirty="0">
                <a:cs typeface="Segoe UI" panose="020B0502040204020203" pitchFamily="34" charset="0"/>
              </a:rPr>
              <a:t> </a:t>
            </a:r>
            <a:r>
              <a:rPr lang="ru-RU" sz="800" dirty="0" smtClean="0">
                <a:cs typeface="Segoe UI" panose="020B0502040204020203" pitchFamily="34" charset="0"/>
              </a:rPr>
              <a:t>поездку» в навигаторе</a:t>
            </a:r>
            <a:endParaRPr lang="ru-RU" sz="800" dirty="0">
              <a:cs typeface="Segoe UI" panose="020B0502040204020203" pitchFamily="34" charset="0"/>
            </a:endParaRPr>
          </a:p>
        </p:txBody>
      </p:sp>
      <p:sp>
        <p:nvSpPr>
          <p:cNvPr id="70" name="Текст 4">
            <a:extLst>
              <a:ext uri="{FF2B5EF4-FFF2-40B4-BE49-F238E27FC236}">
                <a16:creationId xmlns:a16="http://schemas.microsoft.com/office/drawing/2014/main" xmlns="" id="{A4D503C0-D012-EEEC-A508-4727CCE328A6}"/>
              </a:ext>
            </a:extLst>
          </p:cNvPr>
          <p:cNvSpPr txBox="1">
            <a:spLocks/>
          </p:cNvSpPr>
          <p:nvPr/>
        </p:nvSpPr>
        <p:spPr>
          <a:xfrm>
            <a:off x="6953129" y="3943114"/>
            <a:ext cx="1686331" cy="671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ТОП-1000 российских менеджеров</a:t>
            </a:r>
            <a:endParaRPr lang="en-GB" sz="900" dirty="0">
              <a:latin typeface="+mj-lt"/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800" dirty="0">
                <a:cs typeface="Segoe UI" panose="020B0502040204020203" pitchFamily="34" charset="0"/>
              </a:rPr>
              <a:t>Руководители «</a:t>
            </a:r>
            <a:r>
              <a:rPr lang="ru-RU" sz="800" dirty="0" err="1">
                <a:cs typeface="Segoe UI" panose="020B0502040204020203" pitchFamily="34" charset="0"/>
              </a:rPr>
              <a:t>Зетты</a:t>
            </a:r>
            <a:r>
              <a:rPr lang="ru-RU" sz="800" dirty="0">
                <a:cs typeface="Segoe UI" panose="020B0502040204020203" pitchFamily="34" charset="0"/>
              </a:rPr>
              <a:t>» в числе лучших управленцев страхового сектора</a:t>
            </a: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xmlns="" id="{89C19FE2-9D10-E9D9-58AE-F6333B05D9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63445" y="2437945"/>
            <a:ext cx="432000" cy="419538"/>
          </a:xfrm>
          <a:prstGeom prst="rect">
            <a:avLst/>
          </a:prstGeom>
        </p:spPr>
      </p:pic>
      <p:sp>
        <p:nvSpPr>
          <p:cNvPr id="133" name="Овал 132">
            <a:extLst>
              <a:ext uri="{FF2B5EF4-FFF2-40B4-BE49-F238E27FC236}">
                <a16:creationId xmlns:a16="http://schemas.microsoft.com/office/drawing/2014/main" xmlns="" id="{9800DC59-42E1-83C4-F330-F6A5A921A3F5}"/>
              </a:ext>
            </a:extLst>
          </p:cNvPr>
          <p:cNvSpPr/>
          <p:nvPr/>
        </p:nvSpPr>
        <p:spPr>
          <a:xfrm>
            <a:off x="599728" y="1574800"/>
            <a:ext cx="378473" cy="378473"/>
          </a:xfrm>
          <a:prstGeom prst="ellipse">
            <a:avLst/>
          </a:prstGeom>
          <a:solidFill>
            <a:srgbClr val="005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8" name="Рисунок 127">
            <a:extLst>
              <a:ext uri="{FF2B5EF4-FFF2-40B4-BE49-F238E27FC236}">
                <a16:creationId xmlns:a16="http://schemas.microsoft.com/office/drawing/2014/main" xmlns="" id="{9CCB03CA-968E-B264-627D-9CD833FDC5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98446" y="1670310"/>
            <a:ext cx="181036" cy="175101"/>
          </a:xfrm>
          <a:prstGeom prst="rect">
            <a:avLst/>
          </a:prstGeom>
        </p:spPr>
      </p:pic>
      <p:sp>
        <p:nvSpPr>
          <p:cNvPr id="134" name="Овал 133">
            <a:extLst>
              <a:ext uri="{FF2B5EF4-FFF2-40B4-BE49-F238E27FC236}">
                <a16:creationId xmlns:a16="http://schemas.microsoft.com/office/drawing/2014/main" xmlns="" id="{82E80AB0-EFED-58CE-762A-AB723550A373}"/>
              </a:ext>
            </a:extLst>
          </p:cNvPr>
          <p:cNvSpPr/>
          <p:nvPr/>
        </p:nvSpPr>
        <p:spPr>
          <a:xfrm>
            <a:off x="6349218" y="1574800"/>
            <a:ext cx="378473" cy="378473"/>
          </a:xfrm>
          <a:prstGeom prst="ellipse">
            <a:avLst/>
          </a:prstGeom>
          <a:solidFill>
            <a:srgbClr val="005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2" name="Рисунок 131">
            <a:extLst>
              <a:ext uri="{FF2B5EF4-FFF2-40B4-BE49-F238E27FC236}">
                <a16:creationId xmlns:a16="http://schemas.microsoft.com/office/drawing/2014/main" xmlns="" id="{EF5C3D34-EF51-F3EF-F22A-CBE6551765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433987" y="1667732"/>
            <a:ext cx="208934" cy="192611"/>
          </a:xfrm>
          <a:prstGeom prst="rect">
            <a:avLst/>
          </a:prstGeom>
        </p:spPr>
      </p:pic>
      <p:sp>
        <p:nvSpPr>
          <p:cNvPr id="135" name="Овал 134">
            <a:extLst>
              <a:ext uri="{FF2B5EF4-FFF2-40B4-BE49-F238E27FC236}">
                <a16:creationId xmlns:a16="http://schemas.microsoft.com/office/drawing/2014/main" xmlns="" id="{CD1C4C37-4E6B-1E52-42C7-000E1BB4CDA0}"/>
              </a:ext>
            </a:extLst>
          </p:cNvPr>
          <p:cNvSpPr/>
          <p:nvPr/>
        </p:nvSpPr>
        <p:spPr>
          <a:xfrm>
            <a:off x="3495101" y="1574800"/>
            <a:ext cx="378473" cy="378473"/>
          </a:xfrm>
          <a:prstGeom prst="ellipse">
            <a:avLst/>
          </a:prstGeom>
          <a:solidFill>
            <a:srgbClr val="0052A1"/>
          </a:solidFill>
          <a:ln>
            <a:noFill/>
          </a:ln>
          <a:effectLst>
            <a:outerShdw blurRad="101600" dist="114300" dir="5400000" algn="t" rotWithShape="0">
              <a:schemeClr val="accent5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0" name="Рисунок 129">
            <a:extLst>
              <a:ext uri="{FF2B5EF4-FFF2-40B4-BE49-F238E27FC236}">
                <a16:creationId xmlns:a16="http://schemas.microsoft.com/office/drawing/2014/main" xmlns="" id="{5924E6CF-791C-4F68-6D45-4143443056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579278" y="1652800"/>
            <a:ext cx="210121" cy="210121"/>
          </a:xfrm>
          <a:prstGeom prst="rect">
            <a:avLst/>
          </a:prstGeom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9E3F0F6A-3261-4345-5FFF-70366F4643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  <p:sp>
        <p:nvSpPr>
          <p:cNvPr id="3" name="Текст 4">
            <a:extLst>
              <a:ext uri="{FF2B5EF4-FFF2-40B4-BE49-F238E27FC236}">
                <a16:creationId xmlns:a16="http://schemas.microsoft.com/office/drawing/2014/main" xmlns="" id="{CF307CF2-1DD9-3D46-9283-074B377C4063}"/>
              </a:ext>
            </a:extLst>
          </p:cNvPr>
          <p:cNvSpPr txBox="1">
            <a:spLocks/>
          </p:cNvSpPr>
          <p:nvPr/>
        </p:nvSpPr>
        <p:spPr>
          <a:xfrm>
            <a:off x="6953129" y="2984751"/>
            <a:ext cx="1686332" cy="410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af-ZA" sz="900" dirty="0">
                <a:latin typeface="+mj-lt"/>
                <a:cs typeface="Segoe UI" panose="020B0502040204020203" pitchFamily="34" charset="0"/>
              </a:rPr>
              <a:t>Finaward 2024</a:t>
            </a:r>
            <a:endParaRPr lang="en-GB" sz="900" dirty="0">
              <a:latin typeface="+mj-lt"/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800" dirty="0">
                <a:cs typeface="Segoe UI" panose="020B0502040204020203" pitchFamily="34" charset="0"/>
              </a:rPr>
              <a:t>Номинация «Инновации в страховании»</a:t>
            </a:r>
          </a:p>
        </p:txBody>
      </p:sp>
    </p:spTree>
    <p:extLst>
      <p:ext uri="{BB962C8B-B14F-4D97-AF65-F5344CB8AC3E}">
        <p14:creationId xmlns:p14="http://schemas.microsoft.com/office/powerpoint/2010/main" val="537283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704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BFDD044B-7FDA-1475-9FE6-B72544A49DCC}"/>
              </a:ext>
            </a:extLst>
          </p:cNvPr>
          <p:cNvSpPr/>
          <p:nvPr/>
        </p:nvSpPr>
        <p:spPr>
          <a:xfrm>
            <a:off x="4572000" y="1386840"/>
            <a:ext cx="2446725" cy="1021080"/>
          </a:xfrm>
          <a:prstGeom prst="roundRect">
            <a:avLst>
              <a:gd name="adj" fmla="val 141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D225E51F-A0D7-9AC9-07DF-7906F443759B}"/>
              </a:ext>
            </a:extLst>
          </p:cNvPr>
          <p:cNvSpPr/>
          <p:nvPr/>
        </p:nvSpPr>
        <p:spPr>
          <a:xfrm>
            <a:off x="7154357" y="1386840"/>
            <a:ext cx="1588183" cy="1021080"/>
          </a:xfrm>
          <a:prstGeom prst="roundRect">
            <a:avLst>
              <a:gd name="adj" fmla="val 14179"/>
            </a:avLst>
          </a:prstGeom>
          <a:solidFill>
            <a:schemeClr val="bg1"/>
          </a:solidFill>
          <a:ln>
            <a:noFill/>
          </a:ln>
          <a:effectLst>
            <a:outerShdw blurRad="228600" dist="76200" dir="3600000" algn="c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6" name="Скругленный прямоугольник 18">
            <a:extLst>
              <a:ext uri="{FF2B5EF4-FFF2-40B4-BE49-F238E27FC236}">
                <a16:creationId xmlns:a16="http://schemas.microsoft.com/office/drawing/2014/main" xmlns="" id="{7C854BAC-195E-55E4-CECE-4A16CFCBF015}"/>
              </a:ext>
            </a:extLst>
          </p:cNvPr>
          <p:cNvSpPr/>
          <p:nvPr/>
        </p:nvSpPr>
        <p:spPr>
          <a:xfrm>
            <a:off x="4727556" y="1738654"/>
            <a:ext cx="976837" cy="163244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dirty="0">
                <a:solidFill>
                  <a:schemeClr val="bg1"/>
                </a:solidFill>
                <a:cs typeface="Segoe UI" panose="020B0502040204020203" pitchFamily="34" charset="0"/>
              </a:rPr>
              <a:t>Клиенты группы</a:t>
            </a:r>
            <a:endParaRPr lang="ru-RU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Текст 4">
            <a:extLst>
              <a:ext uri="{FF2B5EF4-FFF2-40B4-BE49-F238E27FC236}">
                <a16:creationId xmlns:a16="http://schemas.microsoft.com/office/drawing/2014/main" xmlns="" id="{723DF2F0-2EAA-3FEC-47D6-607A8BE1FCA6}"/>
              </a:ext>
            </a:extLst>
          </p:cNvPr>
          <p:cNvSpPr txBox="1">
            <a:spLocks/>
          </p:cNvSpPr>
          <p:nvPr/>
        </p:nvSpPr>
        <p:spPr>
          <a:xfrm>
            <a:off x="4724258" y="1934756"/>
            <a:ext cx="1689076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2 000 000</a:t>
            </a:r>
            <a:endParaRPr lang="ru-RU" sz="140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26" name="Скругленный прямоугольник 18">
            <a:extLst>
              <a:ext uri="{FF2B5EF4-FFF2-40B4-BE49-F238E27FC236}">
                <a16:creationId xmlns:a16="http://schemas.microsoft.com/office/drawing/2014/main" xmlns="" id="{564F316E-9380-58E7-D434-40286AE2E572}"/>
              </a:ext>
            </a:extLst>
          </p:cNvPr>
          <p:cNvSpPr/>
          <p:nvPr/>
        </p:nvSpPr>
        <p:spPr>
          <a:xfrm>
            <a:off x="7305411" y="1738654"/>
            <a:ext cx="749634" cy="163244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Присутствие</a:t>
            </a:r>
            <a:endParaRPr lang="ru-RU" sz="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Текст 4">
            <a:extLst>
              <a:ext uri="{FF2B5EF4-FFF2-40B4-BE49-F238E27FC236}">
                <a16:creationId xmlns:a16="http://schemas.microsoft.com/office/drawing/2014/main" xmlns="" id="{DEF44F71-A483-E021-6EAF-A0AF06E9F635}"/>
              </a:ext>
            </a:extLst>
          </p:cNvPr>
          <p:cNvSpPr txBox="1">
            <a:spLocks/>
          </p:cNvSpPr>
          <p:nvPr/>
        </p:nvSpPr>
        <p:spPr>
          <a:xfrm>
            <a:off x="7315900" y="1934756"/>
            <a:ext cx="1253347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latin typeface="+mj-lt"/>
                <a:cs typeface="Segoe UI" panose="020B0502040204020203" pitchFamily="34" charset="0"/>
              </a:rPr>
              <a:t>44</a:t>
            </a:r>
            <a:r>
              <a:rPr lang="ru-RU" sz="14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200" dirty="0">
                <a:latin typeface="+mj-lt"/>
                <a:cs typeface="Segoe UI" panose="020B0502040204020203" pitchFamily="34" charset="0"/>
              </a:rPr>
              <a:t>региона</a:t>
            </a:r>
            <a:endParaRPr lang="ru-RU" sz="14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3A60B571-19DB-01A4-315A-31CA25F3ACE4}"/>
              </a:ext>
            </a:extLst>
          </p:cNvPr>
          <p:cNvSpPr/>
          <p:nvPr/>
        </p:nvSpPr>
        <p:spPr>
          <a:xfrm>
            <a:off x="4571999" y="2563077"/>
            <a:ext cx="2001364" cy="1021080"/>
          </a:xfrm>
          <a:prstGeom prst="roundRect">
            <a:avLst>
              <a:gd name="adj" fmla="val 14179"/>
            </a:avLst>
          </a:prstGeom>
          <a:solidFill>
            <a:schemeClr val="bg1"/>
          </a:solidFill>
          <a:ln>
            <a:noFill/>
          </a:ln>
          <a:effectLst>
            <a:outerShdw blurRad="228600" dist="76200" dir="3600000" algn="c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5" name="Скругленный прямоугольник 18">
            <a:extLst>
              <a:ext uri="{FF2B5EF4-FFF2-40B4-BE49-F238E27FC236}">
                <a16:creationId xmlns:a16="http://schemas.microsoft.com/office/drawing/2014/main" xmlns="" id="{29AF3754-CC8C-2FC8-4B0F-2E47A73D9687}"/>
              </a:ext>
            </a:extLst>
          </p:cNvPr>
          <p:cNvSpPr/>
          <p:nvPr/>
        </p:nvSpPr>
        <p:spPr>
          <a:xfrm>
            <a:off x="4732394" y="2914891"/>
            <a:ext cx="506445" cy="163244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Агенты</a:t>
            </a:r>
            <a:endParaRPr lang="ru-RU" sz="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Текст 4">
            <a:extLst>
              <a:ext uri="{FF2B5EF4-FFF2-40B4-BE49-F238E27FC236}">
                <a16:creationId xmlns:a16="http://schemas.microsoft.com/office/drawing/2014/main" xmlns="" id="{34E042E9-6D00-B5F2-B736-B300221CB4F8}"/>
              </a:ext>
            </a:extLst>
          </p:cNvPr>
          <p:cNvSpPr txBox="1">
            <a:spLocks/>
          </p:cNvSpPr>
          <p:nvPr/>
        </p:nvSpPr>
        <p:spPr>
          <a:xfrm>
            <a:off x="4724636" y="3110993"/>
            <a:ext cx="1253347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latin typeface="+mj-lt"/>
                <a:cs typeface="Segoe UI" panose="020B0502040204020203" pitchFamily="34" charset="0"/>
              </a:rPr>
              <a:t>6 900+</a:t>
            </a:r>
            <a:endParaRPr lang="ru-RU" sz="14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xmlns="" id="{45E9098C-4BA6-F181-E12F-C6059E5875C5}"/>
              </a:ext>
            </a:extLst>
          </p:cNvPr>
          <p:cNvSpPr/>
          <p:nvPr/>
        </p:nvSpPr>
        <p:spPr>
          <a:xfrm>
            <a:off x="6747348" y="2563077"/>
            <a:ext cx="2001364" cy="1021080"/>
          </a:xfrm>
          <a:prstGeom prst="roundRect">
            <a:avLst>
              <a:gd name="adj" fmla="val 14179"/>
            </a:avLst>
          </a:prstGeom>
          <a:solidFill>
            <a:schemeClr val="bg1"/>
          </a:solidFill>
          <a:ln>
            <a:noFill/>
          </a:ln>
          <a:effectLst>
            <a:outerShdw blurRad="228600" dist="76200" dir="3600000" algn="c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41" name="Скругленный прямоугольник 18">
            <a:extLst>
              <a:ext uri="{FF2B5EF4-FFF2-40B4-BE49-F238E27FC236}">
                <a16:creationId xmlns:a16="http://schemas.microsoft.com/office/drawing/2014/main" xmlns="" id="{ED26D280-5DD0-3247-8280-641F7CFEE412}"/>
              </a:ext>
            </a:extLst>
          </p:cNvPr>
          <p:cNvSpPr/>
          <p:nvPr/>
        </p:nvSpPr>
        <p:spPr>
          <a:xfrm>
            <a:off x="6907742" y="2914891"/>
            <a:ext cx="686287" cy="163244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Партнеры</a:t>
            </a:r>
            <a:endParaRPr lang="ru-RU" sz="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Текст 4">
            <a:extLst>
              <a:ext uri="{FF2B5EF4-FFF2-40B4-BE49-F238E27FC236}">
                <a16:creationId xmlns:a16="http://schemas.microsoft.com/office/drawing/2014/main" xmlns="" id="{045F9BC8-12A9-037A-501B-2599979A1887}"/>
              </a:ext>
            </a:extLst>
          </p:cNvPr>
          <p:cNvSpPr txBox="1">
            <a:spLocks/>
          </p:cNvSpPr>
          <p:nvPr/>
        </p:nvSpPr>
        <p:spPr>
          <a:xfrm>
            <a:off x="6899985" y="3110993"/>
            <a:ext cx="1253347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latin typeface="+mj-lt"/>
                <a:cs typeface="Segoe UI" panose="020B0502040204020203" pitchFamily="34" charset="0"/>
              </a:rPr>
              <a:t>10 500+</a:t>
            </a:r>
            <a:endParaRPr lang="ru-RU" sz="14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xmlns="" id="{77BE5BF1-06A2-93A2-FA0E-ECC02302773D}"/>
              </a:ext>
            </a:extLst>
          </p:cNvPr>
          <p:cNvSpPr/>
          <p:nvPr/>
        </p:nvSpPr>
        <p:spPr>
          <a:xfrm>
            <a:off x="4571999" y="3739314"/>
            <a:ext cx="2001364" cy="1021080"/>
          </a:xfrm>
          <a:prstGeom prst="roundRect">
            <a:avLst>
              <a:gd name="adj" fmla="val 14179"/>
            </a:avLst>
          </a:prstGeom>
          <a:solidFill>
            <a:schemeClr val="bg1"/>
          </a:solidFill>
          <a:ln>
            <a:noFill/>
          </a:ln>
          <a:effectLst>
            <a:outerShdw blurRad="228600" dist="76200" dir="3600000" algn="c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53" name="Скругленный прямоугольник 18">
            <a:extLst>
              <a:ext uri="{FF2B5EF4-FFF2-40B4-BE49-F238E27FC236}">
                <a16:creationId xmlns:a16="http://schemas.microsoft.com/office/drawing/2014/main" xmlns="" id="{BA03529D-C262-6619-F72C-93B8B6F1010E}"/>
              </a:ext>
            </a:extLst>
          </p:cNvPr>
          <p:cNvSpPr/>
          <p:nvPr/>
        </p:nvSpPr>
        <p:spPr>
          <a:xfrm>
            <a:off x="4732394" y="4091128"/>
            <a:ext cx="506445" cy="163244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Клиники</a:t>
            </a:r>
            <a:endParaRPr lang="ru-RU" sz="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4" name="Текст 4">
            <a:extLst>
              <a:ext uri="{FF2B5EF4-FFF2-40B4-BE49-F238E27FC236}">
                <a16:creationId xmlns:a16="http://schemas.microsoft.com/office/drawing/2014/main" xmlns="" id="{BF934F25-DC48-7083-6898-66FD1F2A65A2}"/>
              </a:ext>
            </a:extLst>
          </p:cNvPr>
          <p:cNvSpPr txBox="1">
            <a:spLocks/>
          </p:cNvSpPr>
          <p:nvPr/>
        </p:nvSpPr>
        <p:spPr>
          <a:xfrm>
            <a:off x="4724636" y="4287230"/>
            <a:ext cx="1253347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latin typeface="+mj-lt"/>
                <a:cs typeface="Segoe UI" panose="020B0502040204020203" pitchFamily="34" charset="0"/>
              </a:rPr>
              <a:t>9 000</a:t>
            </a:r>
            <a:endParaRPr lang="ru-RU" sz="14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xmlns="" id="{6185EE56-2538-7054-538D-10B29E310FAE}"/>
              </a:ext>
            </a:extLst>
          </p:cNvPr>
          <p:cNvSpPr/>
          <p:nvPr/>
        </p:nvSpPr>
        <p:spPr>
          <a:xfrm>
            <a:off x="6747348" y="3739314"/>
            <a:ext cx="2001364" cy="1021080"/>
          </a:xfrm>
          <a:prstGeom prst="roundRect">
            <a:avLst>
              <a:gd name="adj" fmla="val 14179"/>
            </a:avLst>
          </a:prstGeom>
          <a:solidFill>
            <a:schemeClr val="bg1"/>
          </a:solidFill>
          <a:ln>
            <a:noFill/>
          </a:ln>
          <a:effectLst>
            <a:outerShdw blurRad="228600" dist="76200" dir="3600000" algn="c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60" name="Скругленный прямоугольник 18">
            <a:extLst>
              <a:ext uri="{FF2B5EF4-FFF2-40B4-BE49-F238E27FC236}">
                <a16:creationId xmlns:a16="http://schemas.microsoft.com/office/drawing/2014/main" xmlns="" id="{A801DB68-FB59-16A2-7741-E0021516598C}"/>
              </a:ext>
            </a:extLst>
          </p:cNvPr>
          <p:cNvSpPr/>
          <p:nvPr/>
        </p:nvSpPr>
        <p:spPr>
          <a:xfrm>
            <a:off x="6907742" y="4091128"/>
            <a:ext cx="953619" cy="163244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Офисы продаж</a:t>
            </a:r>
            <a:endParaRPr lang="ru-RU" sz="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Текст 4">
            <a:extLst>
              <a:ext uri="{FF2B5EF4-FFF2-40B4-BE49-F238E27FC236}">
                <a16:creationId xmlns:a16="http://schemas.microsoft.com/office/drawing/2014/main" xmlns="" id="{C6B44DBC-F72B-E276-BD15-DFAFC2C7EA12}"/>
              </a:ext>
            </a:extLst>
          </p:cNvPr>
          <p:cNvSpPr txBox="1">
            <a:spLocks/>
          </p:cNvSpPr>
          <p:nvPr/>
        </p:nvSpPr>
        <p:spPr>
          <a:xfrm>
            <a:off x="6899985" y="4287230"/>
            <a:ext cx="1253347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latin typeface="+mj-lt"/>
                <a:cs typeface="Segoe UI" panose="020B0502040204020203" pitchFamily="34" charset="0"/>
              </a:rPr>
              <a:t>200+</a:t>
            </a:r>
            <a:endParaRPr lang="ru-RU" sz="14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F6E5762-B289-FE03-6D4B-A53A775961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289" y="753165"/>
            <a:ext cx="5717551" cy="387798"/>
          </a:xfrm>
          <a:prstGeom prst="rect">
            <a:avLst/>
          </a:prstGeom>
        </p:spPr>
        <p:txBody>
          <a:bodyPr lIns="0"/>
          <a:lstStyle/>
          <a:p>
            <a:pPr marL="0" indent="0">
              <a:buNone/>
            </a:pPr>
            <a:r>
              <a:rPr lang="ru-RU" sz="2800" dirty="0">
                <a:latin typeface="+mj-lt"/>
              </a:rPr>
              <a:t>История и масштаб бизнеса</a:t>
            </a:r>
            <a:endParaRPr lang="ru-RU" sz="2800" baseline="100000" dirty="0">
              <a:latin typeface="+mn-lt"/>
            </a:endParaRPr>
          </a:p>
        </p:txBody>
      </p:sp>
      <p:sp>
        <p:nvSpPr>
          <p:cNvPr id="42" name="Текст 2">
            <a:extLst>
              <a:ext uri="{FF2B5EF4-FFF2-40B4-BE49-F238E27FC236}">
                <a16:creationId xmlns:a16="http://schemas.microsoft.com/office/drawing/2014/main" xmlns="" id="{AF9E68EB-3A34-68BD-EF60-9E4D64007E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A62D51A-D95F-1E7C-5B4C-96776259A84E}"/>
              </a:ext>
            </a:extLst>
          </p:cNvPr>
          <p:cNvSpPr>
            <a:spLocks noChangeAspect="1"/>
          </p:cNvSpPr>
          <p:nvPr/>
        </p:nvSpPr>
        <p:spPr>
          <a:xfrm>
            <a:off x="6592487" y="1496060"/>
            <a:ext cx="310896" cy="3108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DEB38DE-E11D-8A53-C314-F2B202E80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653518" y="1551199"/>
            <a:ext cx="188834" cy="175016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CBA25024-70BC-5FB9-AAE6-499E6D3FC8BD}"/>
              </a:ext>
            </a:extLst>
          </p:cNvPr>
          <p:cNvSpPr>
            <a:spLocks noChangeAspect="1"/>
          </p:cNvSpPr>
          <p:nvPr/>
        </p:nvSpPr>
        <p:spPr>
          <a:xfrm>
            <a:off x="8322862" y="1496060"/>
            <a:ext cx="310896" cy="3108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CE0D02B-79EE-C05E-95AB-A59DFF962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394685" y="1560497"/>
            <a:ext cx="171060" cy="166784"/>
          </a:xfrm>
          <a:prstGeom prst="rect">
            <a:avLst/>
          </a:prstGeom>
        </p:spPr>
      </p:pic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2E07679D-D13E-3230-9654-7A695E10F4E2}"/>
              </a:ext>
            </a:extLst>
          </p:cNvPr>
          <p:cNvSpPr>
            <a:spLocks noChangeAspect="1"/>
          </p:cNvSpPr>
          <p:nvPr/>
        </p:nvSpPr>
        <p:spPr>
          <a:xfrm>
            <a:off x="6156774" y="2672297"/>
            <a:ext cx="310896" cy="3108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22A94A34-7149-2C0D-0C65-F060780C2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25423" y="2740947"/>
            <a:ext cx="173598" cy="173598"/>
          </a:xfrm>
          <a:prstGeom prst="rect">
            <a:avLst/>
          </a:prstGeom>
        </p:spPr>
      </p:pic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AC6BEF2A-FDD0-4481-7F6F-B8979EC9DAA9}"/>
              </a:ext>
            </a:extLst>
          </p:cNvPr>
          <p:cNvSpPr>
            <a:spLocks noChangeAspect="1"/>
          </p:cNvSpPr>
          <p:nvPr/>
        </p:nvSpPr>
        <p:spPr>
          <a:xfrm>
            <a:off x="8333814" y="2672297"/>
            <a:ext cx="310896" cy="3108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45C47C66-5208-2532-1397-B2F56EE53F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408177" y="2750092"/>
            <a:ext cx="163283" cy="144782"/>
          </a:xfrm>
          <a:prstGeom prst="rect">
            <a:avLst/>
          </a:prstGeom>
        </p:spPr>
      </p:pic>
      <p:sp>
        <p:nvSpPr>
          <p:cNvPr id="51" name="Овал 50">
            <a:extLst>
              <a:ext uri="{FF2B5EF4-FFF2-40B4-BE49-F238E27FC236}">
                <a16:creationId xmlns:a16="http://schemas.microsoft.com/office/drawing/2014/main" xmlns="" id="{A3D5D409-0144-E132-B1EB-9CAC4E9CC9FA}"/>
              </a:ext>
            </a:extLst>
          </p:cNvPr>
          <p:cNvSpPr>
            <a:spLocks noChangeAspect="1"/>
          </p:cNvSpPr>
          <p:nvPr/>
        </p:nvSpPr>
        <p:spPr>
          <a:xfrm>
            <a:off x="6156774" y="3848534"/>
            <a:ext cx="310896" cy="3108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5D5374C3-4A69-D680-A38D-D7DE35550E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402462" y="3917183"/>
            <a:ext cx="173598" cy="173598"/>
          </a:xfrm>
          <a:prstGeom prst="rect">
            <a:avLst/>
          </a:prstGeom>
        </p:spPr>
      </p:pic>
      <p:sp>
        <p:nvSpPr>
          <p:cNvPr id="64" name="Овал 63">
            <a:extLst>
              <a:ext uri="{FF2B5EF4-FFF2-40B4-BE49-F238E27FC236}">
                <a16:creationId xmlns:a16="http://schemas.microsoft.com/office/drawing/2014/main" xmlns="" id="{B7268215-252A-F30B-3F2B-EDB224389918}"/>
              </a:ext>
            </a:extLst>
          </p:cNvPr>
          <p:cNvSpPr>
            <a:spLocks noChangeAspect="1"/>
          </p:cNvSpPr>
          <p:nvPr/>
        </p:nvSpPr>
        <p:spPr>
          <a:xfrm>
            <a:off x="8333814" y="3848534"/>
            <a:ext cx="310896" cy="3108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85A15CD8-AC0A-72C1-6CBD-2D14B69284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221612" y="3915450"/>
            <a:ext cx="186933" cy="167481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E7570C5F-62CB-2FA3-09BB-887C5289CC1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412777" y="3917183"/>
            <a:ext cx="152968" cy="173598"/>
          </a:xfrm>
          <a:prstGeom prst="rect">
            <a:avLst/>
          </a:prstGeom>
        </p:spPr>
      </p:pic>
      <p:sp>
        <p:nvSpPr>
          <p:cNvPr id="70" name="Текст 4">
            <a:extLst>
              <a:ext uri="{FF2B5EF4-FFF2-40B4-BE49-F238E27FC236}">
                <a16:creationId xmlns:a16="http://schemas.microsoft.com/office/drawing/2014/main" xmlns="" id="{C132A05F-7ADC-2E45-6EE9-1FE49895C2CB}"/>
              </a:ext>
            </a:extLst>
          </p:cNvPr>
          <p:cNvSpPr txBox="1">
            <a:spLocks/>
          </p:cNvSpPr>
          <p:nvPr/>
        </p:nvSpPr>
        <p:spPr>
          <a:xfrm>
            <a:off x="401797" y="1283498"/>
            <a:ext cx="3798575" cy="571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Группа Зетта Страхование образована в 2023 году в результате объединения компании «Зетта Страхование» и российского подразделения Allianz Group. Фактически она вобрала в себя наследие «Насты», «Росно», «Цюриха» и «Альянса»</a:t>
            </a: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xmlns="" id="{3D141E4A-1405-763A-F351-D7EF798EFB05}"/>
              </a:ext>
            </a:extLst>
          </p:cNvPr>
          <p:cNvCxnSpPr>
            <a:cxnSpLocks/>
          </p:cNvCxnSpPr>
          <p:nvPr/>
        </p:nvCxnSpPr>
        <p:spPr>
          <a:xfrm>
            <a:off x="515271" y="2204836"/>
            <a:ext cx="0" cy="806144"/>
          </a:xfrm>
          <a:prstGeom prst="line">
            <a:avLst/>
          </a:prstGeom>
          <a:ln w="698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Текст 4">
            <a:extLst>
              <a:ext uri="{FF2B5EF4-FFF2-40B4-BE49-F238E27FC236}">
                <a16:creationId xmlns:a16="http://schemas.microsoft.com/office/drawing/2014/main" xmlns="" id="{43972B60-73DC-58C5-2CA9-6DF19EF12305}"/>
              </a:ext>
            </a:extLst>
          </p:cNvPr>
          <p:cNvSpPr txBox="1">
            <a:spLocks/>
          </p:cNvSpPr>
          <p:nvPr/>
        </p:nvSpPr>
        <p:spPr>
          <a:xfrm>
            <a:off x="605346" y="2313456"/>
            <a:ext cx="3698837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cs typeface="Segoe UI" panose="020B0502040204020203" pitchFamily="34" charset="0"/>
              </a:rPr>
              <a:t>СК НАСТА была создана в 1993 году. Динамично развиваясь, компания стала одним из ведущих российских страховщиков</a:t>
            </a:r>
            <a:endParaRPr lang="en-US" sz="8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cs typeface="Segoe UI" panose="020B0502040204020203" pitchFamily="34" charset="0"/>
              </a:rPr>
              <a:t>В 2007 году компанию купил швейцарский Zurich, что значительно усилило ее позиции на розничном страховом рынке</a:t>
            </a:r>
            <a:endParaRPr lang="en-US" sz="8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cs typeface="Segoe UI" panose="020B0502040204020203" pitchFamily="34" charset="0"/>
              </a:rPr>
              <a:t>В 2014 году представители Zurich вышли из бизнеса, продав </a:t>
            </a:r>
            <a:r>
              <a:rPr lang="ru-RU" sz="800" spc="-20" dirty="0">
                <a:cs typeface="Segoe UI" panose="020B0502040204020203" pitchFamily="34" charset="0"/>
              </a:rPr>
              <a:t>компанию инвестиционной </a:t>
            </a:r>
            <a:r>
              <a:rPr lang="ru-RU" sz="800" dirty="0">
                <a:cs typeface="Segoe UI" panose="020B0502040204020203" pitchFamily="34" charset="0"/>
              </a:rPr>
              <a:t>компании «Олма». Страховщик стал работать под брендом </a:t>
            </a:r>
            <a:r>
              <a:rPr lang="ru-RU" sz="800" spc="-20" dirty="0">
                <a:cs typeface="Segoe UI" panose="020B0502040204020203" pitchFamily="34" charset="0"/>
              </a:rPr>
              <a:t>«Зетта Страхование»</a:t>
            </a:r>
          </a:p>
        </p:txBody>
      </p:sp>
      <p:sp>
        <p:nvSpPr>
          <p:cNvPr id="76" name="Скругленный прямоугольник 18">
            <a:extLst>
              <a:ext uri="{FF2B5EF4-FFF2-40B4-BE49-F238E27FC236}">
                <a16:creationId xmlns:a16="http://schemas.microsoft.com/office/drawing/2014/main" xmlns="" id="{40B565EB-3516-F30B-275A-17D7A67A1844}"/>
              </a:ext>
            </a:extLst>
          </p:cNvPr>
          <p:cNvSpPr/>
          <p:nvPr/>
        </p:nvSpPr>
        <p:spPr>
          <a:xfrm>
            <a:off x="395288" y="1998608"/>
            <a:ext cx="2536334" cy="20622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>
            <a:noFill/>
          </a:ln>
          <a:effectLst>
            <a:outerShdw blurRad="88900" dist="88900" dir="5400000" algn="t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НАСТА </a:t>
            </a:r>
            <a:r>
              <a:rPr lang="ru-RU" sz="1050" b="0" i="0">
                <a:solidFill>
                  <a:srgbClr val="FFFFFF"/>
                </a:solidFill>
                <a:effectLst/>
                <a:latin typeface="Google Sans" pitchFamily="2" charset="0"/>
              </a:rPr>
              <a:t>→</a:t>
            </a:r>
            <a:r>
              <a:rPr lang="ru-RU" sz="90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Цюрих  </a:t>
            </a:r>
            <a:r>
              <a:rPr lang="ru-RU" sz="1050" b="0" i="0">
                <a:solidFill>
                  <a:srgbClr val="FFFFFF"/>
                </a:solidFill>
                <a:effectLst/>
                <a:latin typeface="Google Sans" pitchFamily="2" charset="0"/>
              </a:rPr>
              <a:t>→</a:t>
            </a:r>
            <a:r>
              <a:rPr lang="ru-RU" sz="90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Зетта Страхование </a:t>
            </a:r>
            <a:endParaRPr lang="ru-RU" sz="700" dirty="0">
              <a:solidFill>
                <a:srgbClr val="E6E8F0"/>
              </a:solidFill>
            </a:endParaRPr>
          </a:p>
        </p:txBody>
      </p:sp>
      <p:sp>
        <p:nvSpPr>
          <p:cNvPr id="88" name="Скругленный прямоугольник 18">
            <a:extLst>
              <a:ext uri="{FF2B5EF4-FFF2-40B4-BE49-F238E27FC236}">
                <a16:creationId xmlns:a16="http://schemas.microsoft.com/office/drawing/2014/main" xmlns="" id="{9C08091B-0767-C870-BAFC-0263BD467144}"/>
              </a:ext>
            </a:extLst>
          </p:cNvPr>
          <p:cNvSpPr/>
          <p:nvPr/>
        </p:nvSpPr>
        <p:spPr>
          <a:xfrm>
            <a:off x="395288" y="3468222"/>
            <a:ext cx="2329360" cy="206228"/>
          </a:xfrm>
          <a:prstGeom prst="roundRect">
            <a:avLst>
              <a:gd name="adj" fmla="val 50000"/>
            </a:avLst>
          </a:prstGeom>
          <a:solidFill>
            <a:srgbClr val="0052A1"/>
          </a:solidFill>
          <a:ln w="6350">
            <a:noFill/>
          </a:ln>
          <a:effectLst>
            <a:outerShdw blurRad="76200" dist="88900" dir="5400000" algn="t" rotWithShape="0">
              <a:schemeClr val="accent5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Альянс </a:t>
            </a:r>
            <a:r>
              <a:rPr lang="ru-RU" sz="1050" b="0" i="0" dirty="0">
                <a:solidFill>
                  <a:srgbClr val="FFFFFF"/>
                </a:solidFill>
                <a:effectLst/>
                <a:latin typeface="Google Sans" pitchFamily="2" charset="0"/>
              </a:rPr>
              <a:t>→</a:t>
            </a:r>
            <a:r>
              <a:rPr lang="ru-RU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РОСНО  </a:t>
            </a:r>
            <a:r>
              <a:rPr lang="ru-RU" sz="1050" b="0" i="0" dirty="0">
                <a:solidFill>
                  <a:srgbClr val="FFFFFF"/>
                </a:solidFill>
                <a:effectLst/>
                <a:latin typeface="Google Sans" pitchFamily="2" charset="0"/>
              </a:rPr>
              <a:t>→</a:t>
            </a:r>
            <a:r>
              <a:rPr lang="ru-RU" sz="9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Альянс Жизнь </a:t>
            </a:r>
            <a:endParaRPr lang="ru-RU" sz="700" dirty="0">
              <a:solidFill>
                <a:srgbClr val="E6E8F0"/>
              </a:solidFill>
            </a:endParaRPr>
          </a:p>
        </p:txBody>
      </p:sp>
      <p:sp>
        <p:nvSpPr>
          <p:cNvPr id="90" name="Текст 4">
            <a:extLst>
              <a:ext uri="{FF2B5EF4-FFF2-40B4-BE49-F238E27FC236}">
                <a16:creationId xmlns:a16="http://schemas.microsoft.com/office/drawing/2014/main" xmlns="" id="{5C0E3B88-77F1-8539-C1A5-97636F0003E5}"/>
              </a:ext>
            </a:extLst>
          </p:cNvPr>
          <p:cNvSpPr txBox="1">
            <a:spLocks/>
          </p:cNvSpPr>
          <p:nvPr/>
        </p:nvSpPr>
        <p:spPr>
          <a:xfrm>
            <a:off x="612277" y="3779398"/>
            <a:ext cx="3676417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cs typeface="Segoe UI" panose="020B0502040204020203" pitchFamily="34" charset="0"/>
              </a:rPr>
              <a:t>В 1990 году Allianz одним из первых международных игроков вышел на российский рынок, создав компанию «Ост-Вест Альянс» </a:t>
            </a:r>
            <a:r>
              <a:rPr lang="ru-RU" sz="700" dirty="0">
                <a:cs typeface="Segoe UI" panose="020B0502040204020203" pitchFamily="34" charset="0"/>
              </a:rPr>
              <a:t>(позднее СК Альянс)</a:t>
            </a:r>
            <a:endParaRPr lang="en-US" sz="800" dirty="0"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cs typeface="Segoe UI" panose="020B0502040204020203" pitchFamily="34" charset="0"/>
              </a:rPr>
              <a:t>В 2001 году Allianz приобрел значительную долю в старейшей российской компании РОСНО. В 2012 году в результате слияния САК Альянс, РОСНО и Прогресс-Гарант появилась объединенная СК Альянс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800" dirty="0">
                <a:cs typeface="Segoe UI" panose="020B0502040204020203" pitchFamily="34" charset="0"/>
              </a:rPr>
              <a:t>В 2020 году СК Альянс стал единственным участником СК Альянс Жизнь с долей 100%</a:t>
            </a:r>
          </a:p>
        </p:txBody>
      </p: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xmlns="" id="{F3A7BF0B-0F51-7A5A-0296-5A0AF0FEBF95}"/>
              </a:ext>
            </a:extLst>
          </p:cNvPr>
          <p:cNvCxnSpPr>
            <a:cxnSpLocks/>
          </p:cNvCxnSpPr>
          <p:nvPr/>
        </p:nvCxnSpPr>
        <p:spPr>
          <a:xfrm flipH="1">
            <a:off x="515271" y="3010980"/>
            <a:ext cx="52668" cy="0"/>
          </a:xfrm>
          <a:prstGeom prst="line">
            <a:avLst/>
          </a:prstGeom>
          <a:ln w="698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06DC7AE3-7583-BE4F-0034-9B787126FCB9}"/>
              </a:ext>
            </a:extLst>
          </p:cNvPr>
          <p:cNvCxnSpPr>
            <a:cxnSpLocks/>
          </p:cNvCxnSpPr>
          <p:nvPr/>
        </p:nvCxnSpPr>
        <p:spPr>
          <a:xfrm flipH="1">
            <a:off x="515271" y="2690652"/>
            <a:ext cx="52668" cy="0"/>
          </a:xfrm>
          <a:prstGeom prst="line">
            <a:avLst/>
          </a:prstGeom>
          <a:ln w="698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xmlns="" id="{1F51BBAE-815A-CC46-3185-C9820282A2A2}"/>
              </a:ext>
            </a:extLst>
          </p:cNvPr>
          <p:cNvCxnSpPr>
            <a:cxnSpLocks/>
          </p:cNvCxnSpPr>
          <p:nvPr/>
        </p:nvCxnSpPr>
        <p:spPr>
          <a:xfrm flipH="1">
            <a:off x="515271" y="2371057"/>
            <a:ext cx="52668" cy="0"/>
          </a:xfrm>
          <a:prstGeom prst="line">
            <a:avLst/>
          </a:prstGeom>
          <a:ln w="698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xmlns="" id="{12B31EF2-984D-B314-A616-91A77F18E305}"/>
              </a:ext>
            </a:extLst>
          </p:cNvPr>
          <p:cNvCxnSpPr>
            <a:cxnSpLocks/>
          </p:cNvCxnSpPr>
          <p:nvPr/>
        </p:nvCxnSpPr>
        <p:spPr>
          <a:xfrm flipH="1">
            <a:off x="515271" y="3838420"/>
            <a:ext cx="52668" cy="0"/>
          </a:xfrm>
          <a:prstGeom prst="line">
            <a:avLst/>
          </a:prstGeom>
          <a:ln w="698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xmlns="" id="{8B868241-2F6A-204F-7F45-CBA9C3EFC96B}"/>
              </a:ext>
            </a:extLst>
          </p:cNvPr>
          <p:cNvCxnSpPr>
            <a:cxnSpLocks/>
          </p:cNvCxnSpPr>
          <p:nvPr/>
        </p:nvCxnSpPr>
        <p:spPr>
          <a:xfrm>
            <a:off x="515271" y="3674450"/>
            <a:ext cx="0" cy="933579"/>
          </a:xfrm>
          <a:prstGeom prst="line">
            <a:avLst/>
          </a:prstGeom>
          <a:ln w="698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xmlns="" id="{8A22D488-910A-F1A8-CDB5-6F9CF7F126E1}"/>
              </a:ext>
            </a:extLst>
          </p:cNvPr>
          <p:cNvCxnSpPr>
            <a:cxnSpLocks/>
          </p:cNvCxnSpPr>
          <p:nvPr/>
        </p:nvCxnSpPr>
        <p:spPr>
          <a:xfrm flipH="1">
            <a:off x="515271" y="4164810"/>
            <a:ext cx="52668" cy="0"/>
          </a:xfrm>
          <a:prstGeom prst="line">
            <a:avLst/>
          </a:prstGeom>
          <a:ln w="698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xmlns="" id="{B2D34E34-EDE2-ABAE-759E-717D743BCD00}"/>
              </a:ext>
            </a:extLst>
          </p:cNvPr>
          <p:cNvCxnSpPr>
            <a:cxnSpLocks/>
          </p:cNvCxnSpPr>
          <p:nvPr/>
        </p:nvCxnSpPr>
        <p:spPr>
          <a:xfrm flipH="1">
            <a:off x="515271" y="4608029"/>
            <a:ext cx="52668" cy="0"/>
          </a:xfrm>
          <a:prstGeom prst="line">
            <a:avLst/>
          </a:prstGeom>
          <a:ln w="698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870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Скругленный прямоугольник 18">
            <a:extLst>
              <a:ext uri="{FF2B5EF4-FFF2-40B4-BE49-F238E27FC236}">
                <a16:creationId xmlns:a16="http://schemas.microsoft.com/office/drawing/2014/main" xmlns="" id="{5FEAD7F2-00D3-FF8E-3B45-4853031B6411}"/>
              </a:ext>
            </a:extLst>
          </p:cNvPr>
          <p:cNvSpPr/>
          <p:nvPr/>
        </p:nvSpPr>
        <p:spPr>
          <a:xfrm>
            <a:off x="6683502" y="3607309"/>
            <a:ext cx="974619" cy="562677"/>
          </a:xfrm>
          <a:prstGeom prst="roundRect">
            <a:avLst>
              <a:gd name="adj" fmla="val 16036"/>
            </a:avLst>
          </a:prstGeom>
          <a:solidFill>
            <a:srgbClr val="20A1F9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chemeClr val="bg1"/>
                </a:solidFill>
                <a:cs typeface="Segoe UI" panose="020B0502040204020203" pitchFamily="34" charset="0"/>
              </a:rPr>
              <a:t>Чистая прибыль</a:t>
            </a:r>
          </a:p>
        </p:txBody>
      </p: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xmlns="" id="{A139372C-073F-75A1-AAC5-C659142DF9EA}"/>
              </a:ext>
            </a:extLst>
          </p:cNvPr>
          <p:cNvCxnSpPr>
            <a:cxnSpLocks/>
          </p:cNvCxnSpPr>
          <p:nvPr/>
        </p:nvCxnSpPr>
        <p:spPr>
          <a:xfrm>
            <a:off x="4054792" y="3003091"/>
            <a:ext cx="4693919" cy="0"/>
          </a:xfrm>
          <a:prstGeom prst="line">
            <a:avLst/>
          </a:prstGeom>
          <a:ln w="9525">
            <a:solidFill>
              <a:schemeClr val="accent6">
                <a:lumMod val="40000"/>
                <a:lumOff val="60000"/>
                <a:alpha val="3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xmlns="" id="{956B5B1F-8F28-6F4C-EF2E-B4CB2C763690}"/>
              </a:ext>
            </a:extLst>
          </p:cNvPr>
          <p:cNvSpPr/>
          <p:nvPr/>
        </p:nvSpPr>
        <p:spPr>
          <a:xfrm>
            <a:off x="406198" y="1615847"/>
            <a:ext cx="3460953" cy="2774488"/>
          </a:xfrm>
          <a:prstGeom prst="roundRect">
            <a:avLst>
              <a:gd name="adj" fmla="val 6804"/>
            </a:avLst>
          </a:prstGeom>
          <a:solidFill>
            <a:schemeClr val="bg1"/>
          </a:solidFill>
          <a:ln>
            <a:noFill/>
          </a:ln>
          <a:effectLst>
            <a:outerShdw blurRad="342900" dist="127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tlCol="0" anchor="t"/>
          <a:lstStyle/>
          <a:p>
            <a:pPr>
              <a:lnSpc>
                <a:spcPct val="110000"/>
              </a:lnSpc>
            </a:pP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F6E5762-B289-FE03-6D4B-A53A775961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289" y="753165"/>
            <a:ext cx="5717551" cy="387798"/>
          </a:xfrm>
          <a:prstGeom prst="rect">
            <a:avLst/>
          </a:prstGeom>
        </p:spPr>
        <p:txBody>
          <a:bodyPr lIns="0"/>
          <a:lstStyle/>
          <a:p>
            <a:pPr marL="0" indent="0">
              <a:buNone/>
            </a:pPr>
            <a:r>
              <a:rPr lang="ru-RU" sz="2800" dirty="0">
                <a:latin typeface="+mj-lt"/>
              </a:rPr>
              <a:t>Финансовые показатели</a:t>
            </a:r>
            <a:endParaRPr lang="ru-RU" sz="2800" baseline="100000" dirty="0">
              <a:latin typeface="+mn-lt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4DBF7329-14D8-6FD5-9112-7FDA32C3DF92}"/>
              </a:ext>
            </a:extLst>
          </p:cNvPr>
          <p:cNvSpPr>
            <a:spLocks/>
          </p:cNvSpPr>
          <p:nvPr/>
        </p:nvSpPr>
        <p:spPr>
          <a:xfrm>
            <a:off x="602254" y="1824610"/>
            <a:ext cx="502646" cy="502646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152400" dist="152400" dir="5400000" sx="95000" sy="95000" algn="t" rotWithShape="0">
              <a:schemeClr val="accent5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2C4B8640-F752-37B2-0222-20EBDB4B95FF}"/>
              </a:ext>
            </a:extLst>
          </p:cNvPr>
          <p:cNvSpPr txBox="1">
            <a:spLocks/>
          </p:cNvSpPr>
          <p:nvPr/>
        </p:nvSpPr>
        <p:spPr>
          <a:xfrm>
            <a:off x="1277570" y="1824610"/>
            <a:ext cx="2542574" cy="5026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400" dirty="0">
                <a:latin typeface="+mj-lt"/>
                <a:cs typeface="Segoe UI" panose="020B0502040204020203" pitchFamily="34" charset="0"/>
              </a:rPr>
              <a:t>Группа Зетта Страхование</a:t>
            </a:r>
            <a:r>
              <a:rPr lang="ru-RU" sz="1400" baseline="30000" dirty="0">
                <a:latin typeface="+mj-lt"/>
                <a:cs typeface="Segoe UI" panose="020B0502040204020203" pitchFamily="34" charset="0"/>
              </a:rPr>
              <a:t>1</a:t>
            </a:r>
            <a:r>
              <a:rPr lang="en-GB" sz="1400" baseline="100000" dirty="0"/>
              <a:t> </a:t>
            </a:r>
            <a:endParaRPr lang="ru-RU" sz="1400" dirty="0">
              <a:cs typeface="Segoe UI" panose="020B0502040204020203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F031F42-6B6C-07EB-1182-6D04E72D8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34810" y="1957166"/>
            <a:ext cx="237534" cy="237534"/>
          </a:xfrm>
          <a:prstGeom prst="rect">
            <a:avLst/>
          </a:prstGeom>
        </p:spPr>
      </p:pic>
      <p:sp>
        <p:nvSpPr>
          <p:cNvPr id="13" name="Текст 4">
            <a:extLst>
              <a:ext uri="{FF2B5EF4-FFF2-40B4-BE49-F238E27FC236}">
                <a16:creationId xmlns:a16="http://schemas.microsoft.com/office/drawing/2014/main" xmlns="" id="{51265861-6ED9-95BC-933F-A8C33CA4FF68}"/>
              </a:ext>
            </a:extLst>
          </p:cNvPr>
          <p:cNvSpPr txBox="1">
            <a:spLocks/>
          </p:cNvSpPr>
          <p:nvPr/>
        </p:nvSpPr>
        <p:spPr>
          <a:xfrm>
            <a:off x="732860" y="2588706"/>
            <a:ext cx="1258169" cy="436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2800" dirty="0">
                <a:latin typeface="+mj-lt"/>
                <a:cs typeface="Segoe UI" panose="020B0502040204020203" pitchFamily="34" charset="0"/>
              </a:rPr>
              <a:t>52</a:t>
            </a:r>
            <a:r>
              <a:rPr lang="ru-RU" sz="16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2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6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3254076F-01D4-F59A-5657-175B681B4217}"/>
              </a:ext>
            </a:extLst>
          </p:cNvPr>
          <p:cNvSpPr txBox="1">
            <a:spLocks/>
          </p:cNvSpPr>
          <p:nvPr/>
        </p:nvSpPr>
        <p:spPr>
          <a:xfrm>
            <a:off x="2275599" y="2588706"/>
            <a:ext cx="1321946" cy="436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2800" dirty="0">
                <a:latin typeface="+mj-lt"/>
                <a:cs typeface="Segoe UI" panose="020B0502040204020203" pitchFamily="34" charset="0"/>
              </a:rPr>
              <a:t>29.8</a:t>
            </a:r>
            <a:r>
              <a:rPr lang="ru-RU" sz="16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2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6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xmlns="" id="{8968BA63-EB0B-DE28-060C-E23796CCF361}"/>
              </a:ext>
            </a:extLst>
          </p:cNvPr>
          <p:cNvSpPr txBox="1">
            <a:spLocks/>
          </p:cNvSpPr>
          <p:nvPr/>
        </p:nvSpPr>
        <p:spPr>
          <a:xfrm>
            <a:off x="2275599" y="3495308"/>
            <a:ext cx="1321946" cy="436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2800" dirty="0">
                <a:latin typeface="+mj-lt"/>
                <a:cs typeface="Segoe UI" panose="020B0502040204020203" pitchFamily="34" charset="0"/>
              </a:rPr>
              <a:t>25.2</a:t>
            </a:r>
            <a:r>
              <a:rPr lang="ru-RU" sz="16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2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6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7" name="Текст 4">
            <a:extLst>
              <a:ext uri="{FF2B5EF4-FFF2-40B4-BE49-F238E27FC236}">
                <a16:creationId xmlns:a16="http://schemas.microsoft.com/office/drawing/2014/main" xmlns="" id="{C513BF3A-985C-EBB8-EA17-642915773DA4}"/>
              </a:ext>
            </a:extLst>
          </p:cNvPr>
          <p:cNvSpPr txBox="1">
            <a:spLocks/>
          </p:cNvSpPr>
          <p:nvPr/>
        </p:nvSpPr>
        <p:spPr>
          <a:xfrm>
            <a:off x="4524138" y="1842109"/>
            <a:ext cx="4195938" cy="35790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100" dirty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rPr>
              <a:t>АО «</a:t>
            </a:r>
            <a:r>
              <a:rPr lang="ru-RU" sz="1100" dirty="0" err="1">
                <a:solidFill>
                  <a:schemeClr val="accent1"/>
                </a:solidFill>
                <a:latin typeface="+mj-lt"/>
                <a:cs typeface="Segoe UI" panose="020B0502040204020203" pitchFamily="34" charset="0"/>
              </a:rPr>
              <a:t>Зетта</a:t>
            </a:r>
            <a:r>
              <a:rPr lang="ru-RU" sz="1100" dirty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rPr>
              <a:t> Страхование»</a:t>
            </a:r>
            <a:endParaRPr lang="ru-RU" sz="1100" dirty="0">
              <a:solidFill>
                <a:schemeClr val="accent1"/>
              </a:solidFill>
              <a:cs typeface="Segoe UI" panose="020B0502040204020203" pitchFamily="34" charset="0"/>
            </a:endParaRPr>
          </a:p>
        </p:txBody>
      </p:sp>
      <p:sp>
        <p:nvSpPr>
          <p:cNvPr id="55" name="Текст 4">
            <a:extLst>
              <a:ext uri="{FF2B5EF4-FFF2-40B4-BE49-F238E27FC236}">
                <a16:creationId xmlns:a16="http://schemas.microsoft.com/office/drawing/2014/main" xmlns="" id="{8D179805-436B-5182-5A67-B8B8C7CC69AE}"/>
              </a:ext>
            </a:extLst>
          </p:cNvPr>
          <p:cNvSpPr txBox="1">
            <a:spLocks/>
          </p:cNvSpPr>
          <p:nvPr/>
        </p:nvSpPr>
        <p:spPr>
          <a:xfrm>
            <a:off x="4577053" y="2305848"/>
            <a:ext cx="937687" cy="2807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29.1</a:t>
            </a:r>
            <a:r>
              <a:rPr lang="ru-RU" sz="11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1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72" name="Текст 4">
            <a:extLst>
              <a:ext uri="{FF2B5EF4-FFF2-40B4-BE49-F238E27FC236}">
                <a16:creationId xmlns:a16="http://schemas.microsoft.com/office/drawing/2014/main" xmlns="" id="{CB9295BB-6084-BE27-FA92-370C8C2AC323}"/>
              </a:ext>
            </a:extLst>
          </p:cNvPr>
          <p:cNvSpPr txBox="1">
            <a:spLocks/>
          </p:cNvSpPr>
          <p:nvPr/>
        </p:nvSpPr>
        <p:spPr>
          <a:xfrm>
            <a:off x="5663187" y="2305848"/>
            <a:ext cx="915252" cy="2807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13.6</a:t>
            </a:r>
            <a:r>
              <a:rPr lang="ru-RU" sz="11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1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74" name="Текст 4">
            <a:extLst>
              <a:ext uri="{FF2B5EF4-FFF2-40B4-BE49-F238E27FC236}">
                <a16:creationId xmlns:a16="http://schemas.microsoft.com/office/drawing/2014/main" xmlns="" id="{696AF069-D328-9907-E954-6E8703122E98}"/>
              </a:ext>
            </a:extLst>
          </p:cNvPr>
          <p:cNvSpPr txBox="1">
            <a:spLocks/>
          </p:cNvSpPr>
          <p:nvPr/>
        </p:nvSpPr>
        <p:spPr>
          <a:xfrm>
            <a:off x="7825741" y="2324651"/>
            <a:ext cx="882490" cy="2807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14.5</a:t>
            </a:r>
            <a:r>
              <a:rPr lang="ru-RU" sz="11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1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78" name="Скругленный прямоугольник 18">
            <a:extLst>
              <a:ext uri="{FF2B5EF4-FFF2-40B4-BE49-F238E27FC236}">
                <a16:creationId xmlns:a16="http://schemas.microsoft.com/office/drawing/2014/main" xmlns="" id="{42A0A629-4955-8609-8729-2CD690CDF88A}"/>
              </a:ext>
            </a:extLst>
          </p:cNvPr>
          <p:cNvSpPr/>
          <p:nvPr/>
        </p:nvSpPr>
        <p:spPr>
          <a:xfrm>
            <a:off x="4524138" y="2233467"/>
            <a:ext cx="974619" cy="562677"/>
          </a:xfrm>
          <a:prstGeom prst="roundRect">
            <a:avLst>
              <a:gd name="adj" fmla="val 16036"/>
            </a:avLst>
          </a:prstGeom>
          <a:noFill/>
          <a:ln w="63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chemeClr val="accent1"/>
                </a:solidFill>
                <a:cs typeface="Segoe UI" panose="020B0502040204020203" pitchFamily="34" charset="0"/>
              </a:rPr>
              <a:t>Активы</a:t>
            </a:r>
            <a:endParaRPr lang="ru-RU" sz="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11" name="Текст 4">
            <a:extLst>
              <a:ext uri="{FF2B5EF4-FFF2-40B4-BE49-F238E27FC236}">
                <a16:creationId xmlns:a16="http://schemas.microsoft.com/office/drawing/2014/main" xmlns="" id="{17B06F10-A783-5B9A-AA8A-27C4C47BAAA5}"/>
              </a:ext>
            </a:extLst>
          </p:cNvPr>
          <p:cNvSpPr txBox="1">
            <a:spLocks/>
          </p:cNvSpPr>
          <p:nvPr/>
        </p:nvSpPr>
        <p:spPr>
          <a:xfrm>
            <a:off x="4524137" y="3220989"/>
            <a:ext cx="4195939" cy="35790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100" dirty="0">
                <a:solidFill>
                  <a:schemeClr val="accent3"/>
                </a:solidFill>
                <a:latin typeface="+mj-lt"/>
                <a:cs typeface="Segoe UI" panose="020B0502040204020203" pitchFamily="34" charset="0"/>
              </a:rPr>
              <a:t>ООО «</a:t>
            </a:r>
            <a:r>
              <a:rPr lang="ru-RU" sz="1100" dirty="0" err="1">
                <a:solidFill>
                  <a:schemeClr val="accent3"/>
                </a:solidFill>
                <a:latin typeface="+mj-lt"/>
                <a:cs typeface="Segoe UI" panose="020B0502040204020203" pitchFamily="34" charset="0"/>
              </a:rPr>
              <a:t>Зетта</a:t>
            </a:r>
            <a:r>
              <a:rPr lang="ru-RU" sz="1100" dirty="0">
                <a:solidFill>
                  <a:schemeClr val="accent3"/>
                </a:solidFill>
                <a:latin typeface="+mj-lt"/>
                <a:cs typeface="Segoe UI" panose="020B0502040204020203" pitchFamily="34" charset="0"/>
              </a:rPr>
              <a:t> Страхование жизни»</a:t>
            </a:r>
            <a:endParaRPr lang="ru-RU" sz="1100" dirty="0">
              <a:solidFill>
                <a:schemeClr val="accent3"/>
              </a:solidFill>
              <a:cs typeface="Segoe UI" panose="020B0502040204020203" pitchFamily="34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5774ED25-E339-C3C1-7137-8FBC685B7095}"/>
              </a:ext>
            </a:extLst>
          </p:cNvPr>
          <p:cNvGrpSpPr/>
          <p:nvPr/>
        </p:nvGrpSpPr>
        <p:grpSpPr>
          <a:xfrm>
            <a:off x="4054792" y="3220989"/>
            <a:ext cx="357899" cy="357900"/>
            <a:chOff x="4054792" y="3220989"/>
            <a:chExt cx="357899" cy="357900"/>
          </a:xfrm>
        </p:grpSpPr>
        <p:sp>
          <p:nvSpPr>
            <p:cNvPr id="110" name="Овал 109">
              <a:extLst>
                <a:ext uri="{FF2B5EF4-FFF2-40B4-BE49-F238E27FC236}">
                  <a16:creationId xmlns:a16="http://schemas.microsoft.com/office/drawing/2014/main" xmlns="" id="{D55B5C92-D96A-D94F-BA11-1870EEBE2A2A}"/>
                </a:ext>
              </a:extLst>
            </p:cNvPr>
            <p:cNvSpPr>
              <a:spLocks/>
            </p:cNvSpPr>
            <p:nvPr/>
          </p:nvSpPr>
          <p:spPr>
            <a:xfrm>
              <a:off x="4054792" y="3220989"/>
              <a:ext cx="357899" cy="357900"/>
            </a:xfrm>
            <a:prstGeom prst="ellipse">
              <a:avLst/>
            </a:prstGeom>
            <a:solidFill>
              <a:srgbClr val="20A1F9"/>
            </a:solidFill>
            <a:ln>
              <a:noFill/>
            </a:ln>
            <a:effectLst>
              <a:outerShdw blurRad="152400" dist="152400" dir="5400000" sx="95000" sy="95000" algn="t" rotWithShape="0">
                <a:srgbClr val="20A1F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122" name="Рисунок 121">
              <a:extLst>
                <a:ext uri="{FF2B5EF4-FFF2-40B4-BE49-F238E27FC236}">
                  <a16:creationId xmlns:a16="http://schemas.microsoft.com/office/drawing/2014/main" xmlns="" id="{93022F4F-D776-AC93-DE57-B03D88946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582" y="3307271"/>
              <a:ext cx="170320" cy="204384"/>
            </a:xfrm>
            <a:prstGeom prst="rect">
              <a:avLst/>
            </a:prstGeom>
          </p:spPr>
        </p:pic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FE8AE7B4-5C4A-D984-12B0-4839BA02F868}"/>
              </a:ext>
            </a:extLst>
          </p:cNvPr>
          <p:cNvGrpSpPr/>
          <p:nvPr/>
        </p:nvGrpSpPr>
        <p:grpSpPr>
          <a:xfrm>
            <a:off x="4054792" y="1842109"/>
            <a:ext cx="357899" cy="357900"/>
            <a:chOff x="4054792" y="1842109"/>
            <a:chExt cx="357899" cy="357900"/>
          </a:xfrm>
        </p:grpSpPr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xmlns="" id="{29725903-7CF8-988E-3FBD-8C3884EF8BFB}"/>
                </a:ext>
              </a:extLst>
            </p:cNvPr>
            <p:cNvSpPr>
              <a:spLocks/>
            </p:cNvSpPr>
            <p:nvPr/>
          </p:nvSpPr>
          <p:spPr>
            <a:xfrm>
              <a:off x="4054792" y="1842109"/>
              <a:ext cx="357899" cy="357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152400" dir="5400000" sx="95000" sy="95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123" name="Рисунок 122">
              <a:extLst>
                <a:ext uri="{FF2B5EF4-FFF2-40B4-BE49-F238E27FC236}">
                  <a16:creationId xmlns:a16="http://schemas.microsoft.com/office/drawing/2014/main" xmlns="" id="{5294DC2A-D930-FE67-8372-CEE8EF64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580" y="1923628"/>
              <a:ext cx="170322" cy="204386"/>
            </a:xfrm>
            <a:prstGeom prst="rect">
              <a:avLst/>
            </a:prstGeom>
          </p:spPr>
        </p:pic>
      </p:grpSp>
      <p:sp>
        <p:nvSpPr>
          <p:cNvPr id="125" name="TextBox 31">
            <a:extLst>
              <a:ext uri="{FF2B5EF4-FFF2-40B4-BE49-F238E27FC236}">
                <a16:creationId xmlns:a16="http://schemas.microsoft.com/office/drawing/2014/main" xmlns="" id="{363AF29F-E1E8-3D4B-DDC7-694DE02DA912}"/>
              </a:ext>
            </a:extLst>
          </p:cNvPr>
          <p:cNvSpPr txBox="1"/>
          <p:nvPr/>
        </p:nvSpPr>
        <p:spPr>
          <a:xfrm>
            <a:off x="395288" y="4712648"/>
            <a:ext cx="6059015" cy="1231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87313" indent="-87313"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" dirty="0">
                <a:solidFill>
                  <a:srgbClr val="000000"/>
                </a:solidFill>
                <a:latin typeface="Segoe UI" pitchFamily="34"/>
                <a:cs typeface="Segoe UI" pitchFamily="34"/>
              </a:rPr>
              <a:t>Результат с учетом консолидационной корректировки. </a:t>
            </a:r>
            <a:r>
              <a:rPr lang="ru-RU" sz="400" kern="0" dirty="0">
                <a:solidFill>
                  <a:srgbClr val="000000"/>
                </a:solidFill>
                <a:latin typeface="Segoe UI" pitchFamily="34"/>
                <a:cs typeface="Segoe UI" pitchFamily="34"/>
              </a:rPr>
              <a:t>Сумма показателей двух компаний не равна Группе из-за корректировки на консолидацию, т.е. на внутригрупповые операции, которые для результата Группы исключаются.</a:t>
            </a:r>
          </a:p>
          <a:p>
            <a:pPr marL="87313" marR="0" lvl="0" indent="-87313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00" b="0" i="0" u="none" strike="noStrike" kern="1200" cap="none" spc="0" baseline="0" dirty="0">
              <a:uFillTx/>
              <a:latin typeface="Segoe UI" pitchFamily="34"/>
              <a:cs typeface="Segoe UI" pitchFamily="34"/>
            </a:endParaRPr>
          </a:p>
        </p:txBody>
      </p:sp>
      <p:sp>
        <p:nvSpPr>
          <p:cNvPr id="135" name="Скругленный прямоугольник 18">
            <a:extLst>
              <a:ext uri="{FF2B5EF4-FFF2-40B4-BE49-F238E27FC236}">
                <a16:creationId xmlns:a16="http://schemas.microsoft.com/office/drawing/2014/main" xmlns="" id="{A5404863-8AF3-2C0C-BEAA-F102CF5027ED}"/>
              </a:ext>
            </a:extLst>
          </p:cNvPr>
          <p:cNvSpPr/>
          <p:nvPr/>
        </p:nvSpPr>
        <p:spPr>
          <a:xfrm>
            <a:off x="5603820" y="2233467"/>
            <a:ext cx="974619" cy="562677"/>
          </a:xfrm>
          <a:prstGeom prst="roundRect">
            <a:avLst>
              <a:gd name="adj" fmla="val 16036"/>
            </a:avLst>
          </a:prstGeom>
          <a:noFill/>
          <a:ln w="63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chemeClr val="accent1"/>
                </a:solidFill>
                <a:cs typeface="Segoe UI" panose="020B0502040204020203" pitchFamily="34" charset="0"/>
              </a:rPr>
              <a:t>Обязательства</a:t>
            </a:r>
            <a:endParaRPr lang="ru-RU" sz="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6" name="Скругленный прямоугольник 18">
            <a:extLst>
              <a:ext uri="{FF2B5EF4-FFF2-40B4-BE49-F238E27FC236}">
                <a16:creationId xmlns:a16="http://schemas.microsoft.com/office/drawing/2014/main" xmlns="" id="{5915BEA7-1188-2E11-3BF8-8423AB430698}"/>
              </a:ext>
            </a:extLst>
          </p:cNvPr>
          <p:cNvSpPr/>
          <p:nvPr/>
        </p:nvSpPr>
        <p:spPr>
          <a:xfrm>
            <a:off x="6683502" y="2233467"/>
            <a:ext cx="974619" cy="562677"/>
          </a:xfrm>
          <a:prstGeom prst="roundRect">
            <a:avLst>
              <a:gd name="adj" fmla="val 16036"/>
            </a:avLst>
          </a:prstGeom>
          <a:solidFill>
            <a:schemeClr val="accent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chemeClr val="bg1"/>
                </a:solidFill>
                <a:cs typeface="Segoe UI" panose="020B0502040204020203" pitchFamily="34" charset="0"/>
              </a:rPr>
              <a:t>Чистая прибыль</a:t>
            </a:r>
          </a:p>
        </p:txBody>
      </p:sp>
      <p:sp>
        <p:nvSpPr>
          <p:cNvPr id="137" name="Скругленный прямоугольник 18">
            <a:extLst>
              <a:ext uri="{FF2B5EF4-FFF2-40B4-BE49-F238E27FC236}">
                <a16:creationId xmlns:a16="http://schemas.microsoft.com/office/drawing/2014/main" xmlns="" id="{2C2E88F3-A2DA-F73B-1C1D-0A10FB89A7D4}"/>
              </a:ext>
            </a:extLst>
          </p:cNvPr>
          <p:cNvSpPr/>
          <p:nvPr/>
        </p:nvSpPr>
        <p:spPr>
          <a:xfrm>
            <a:off x="7763183" y="2233467"/>
            <a:ext cx="974619" cy="562677"/>
          </a:xfrm>
          <a:prstGeom prst="roundRect">
            <a:avLst>
              <a:gd name="adj" fmla="val 16036"/>
            </a:avLst>
          </a:prstGeom>
          <a:noFill/>
          <a:ln w="63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chemeClr val="accent1"/>
                </a:solidFill>
                <a:cs typeface="Segoe UI" panose="020B0502040204020203" pitchFamily="34" charset="0"/>
              </a:rPr>
              <a:t>Сборы</a:t>
            </a:r>
            <a:endParaRPr lang="ru-RU" sz="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8" name="Текст 4">
            <a:extLst>
              <a:ext uri="{FF2B5EF4-FFF2-40B4-BE49-F238E27FC236}">
                <a16:creationId xmlns:a16="http://schemas.microsoft.com/office/drawing/2014/main" xmlns="" id="{78DC5ABD-7C7B-826F-AE1C-8268E4F00A33}"/>
              </a:ext>
            </a:extLst>
          </p:cNvPr>
          <p:cNvSpPr txBox="1">
            <a:spLocks/>
          </p:cNvSpPr>
          <p:nvPr/>
        </p:nvSpPr>
        <p:spPr>
          <a:xfrm>
            <a:off x="4577053" y="3679690"/>
            <a:ext cx="937687" cy="2807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2</a:t>
            </a:r>
            <a:r>
              <a:rPr lang="en-GB" sz="1800" dirty="0">
                <a:latin typeface="+mj-lt"/>
                <a:cs typeface="Segoe UI" panose="020B0502040204020203" pitchFamily="34" charset="0"/>
              </a:rPr>
              <a:t>8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.</a:t>
            </a:r>
            <a:r>
              <a:rPr lang="en-GB" sz="1800" dirty="0">
                <a:latin typeface="+mj-lt"/>
                <a:cs typeface="Segoe UI" panose="020B0502040204020203" pitchFamily="34" charset="0"/>
              </a:rPr>
              <a:t>8</a:t>
            </a:r>
            <a:r>
              <a:rPr lang="ru-RU" sz="11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1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39" name="Текст 4">
            <a:extLst>
              <a:ext uri="{FF2B5EF4-FFF2-40B4-BE49-F238E27FC236}">
                <a16:creationId xmlns:a16="http://schemas.microsoft.com/office/drawing/2014/main" xmlns="" id="{5359000C-8013-84C7-C17D-2C375F38D29B}"/>
              </a:ext>
            </a:extLst>
          </p:cNvPr>
          <p:cNvSpPr txBox="1">
            <a:spLocks/>
          </p:cNvSpPr>
          <p:nvPr/>
        </p:nvSpPr>
        <p:spPr>
          <a:xfrm>
            <a:off x="5663187" y="3679690"/>
            <a:ext cx="915252" cy="2807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1</a:t>
            </a:r>
            <a:r>
              <a:rPr lang="en-GB" sz="1800" dirty="0">
                <a:latin typeface="+mj-lt"/>
                <a:cs typeface="Segoe UI" panose="020B0502040204020203" pitchFamily="34" charset="0"/>
              </a:rPr>
              <a:t>8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.</a:t>
            </a:r>
            <a:r>
              <a:rPr lang="en-GB" sz="1800" dirty="0">
                <a:latin typeface="+mj-lt"/>
                <a:cs typeface="Segoe UI" panose="020B0502040204020203" pitchFamily="34" charset="0"/>
              </a:rPr>
              <a:t>4</a:t>
            </a:r>
            <a:r>
              <a:rPr lang="ru-RU" sz="11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1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40" name="Текст 4">
            <a:extLst>
              <a:ext uri="{FF2B5EF4-FFF2-40B4-BE49-F238E27FC236}">
                <a16:creationId xmlns:a16="http://schemas.microsoft.com/office/drawing/2014/main" xmlns="" id="{9CF8D16B-47C4-B367-8D2C-8C1E324D576B}"/>
              </a:ext>
            </a:extLst>
          </p:cNvPr>
          <p:cNvSpPr txBox="1">
            <a:spLocks/>
          </p:cNvSpPr>
          <p:nvPr/>
        </p:nvSpPr>
        <p:spPr>
          <a:xfrm>
            <a:off x="6751577" y="3698494"/>
            <a:ext cx="840205" cy="2807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800" spc="100" baseline="230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₽</a:t>
            </a:r>
            <a:r>
              <a:rPr lang="ru-RU" sz="18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1.</a:t>
            </a:r>
            <a:r>
              <a:rPr lang="en-GB" sz="18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5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</a:t>
            </a:r>
            <a:r>
              <a:rPr lang="ru-RU" sz="10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млрд</a:t>
            </a:r>
            <a:endParaRPr lang="ru-RU" sz="110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41" name="Текст 4">
            <a:extLst>
              <a:ext uri="{FF2B5EF4-FFF2-40B4-BE49-F238E27FC236}">
                <a16:creationId xmlns:a16="http://schemas.microsoft.com/office/drawing/2014/main" xmlns="" id="{F7931C84-17BC-039E-5E59-152A1B296478}"/>
              </a:ext>
            </a:extLst>
          </p:cNvPr>
          <p:cNvSpPr txBox="1">
            <a:spLocks/>
          </p:cNvSpPr>
          <p:nvPr/>
        </p:nvSpPr>
        <p:spPr>
          <a:xfrm>
            <a:off x="7825741" y="3698493"/>
            <a:ext cx="882490" cy="2807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8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1</a:t>
            </a:r>
            <a:r>
              <a:rPr lang="en-GB" sz="1800" dirty="0">
                <a:latin typeface="+mj-lt"/>
                <a:cs typeface="Segoe UI" panose="020B0502040204020203" pitchFamily="34" charset="0"/>
              </a:rPr>
              <a:t>0</a:t>
            </a:r>
            <a:r>
              <a:rPr lang="ru-RU" sz="1800" dirty="0">
                <a:latin typeface="+mj-lt"/>
                <a:cs typeface="Segoe UI" panose="020B0502040204020203" pitchFamily="34" charset="0"/>
              </a:rPr>
              <a:t>.</a:t>
            </a:r>
            <a:r>
              <a:rPr lang="en-GB" sz="1800" dirty="0">
                <a:latin typeface="+mj-lt"/>
                <a:cs typeface="Segoe UI" panose="020B0502040204020203" pitchFamily="34" charset="0"/>
              </a:rPr>
              <a:t>7</a:t>
            </a:r>
            <a:r>
              <a:rPr lang="ru-RU" sz="1100" dirty="0">
                <a:latin typeface="+mj-lt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+mj-lt"/>
                <a:cs typeface="Segoe UI" panose="020B0502040204020203" pitchFamily="34" charset="0"/>
              </a:rPr>
              <a:t>млрд</a:t>
            </a:r>
            <a:endParaRPr lang="ru-RU" sz="11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42" name="Скругленный прямоугольник 18">
            <a:extLst>
              <a:ext uri="{FF2B5EF4-FFF2-40B4-BE49-F238E27FC236}">
                <a16:creationId xmlns:a16="http://schemas.microsoft.com/office/drawing/2014/main" xmlns="" id="{2046DB5B-A0F2-F716-D42C-D9A0D78CBEFA}"/>
              </a:ext>
            </a:extLst>
          </p:cNvPr>
          <p:cNvSpPr/>
          <p:nvPr/>
        </p:nvSpPr>
        <p:spPr>
          <a:xfrm>
            <a:off x="4524138" y="3607309"/>
            <a:ext cx="974619" cy="562677"/>
          </a:xfrm>
          <a:prstGeom prst="roundRect">
            <a:avLst>
              <a:gd name="adj" fmla="val 16036"/>
            </a:avLst>
          </a:prstGeom>
          <a:noFill/>
          <a:ln w="6350">
            <a:solidFill>
              <a:srgbClr val="20A1F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rgbClr val="20A1F9"/>
                </a:solidFill>
                <a:cs typeface="Segoe UI" panose="020B0502040204020203" pitchFamily="34" charset="0"/>
              </a:rPr>
              <a:t>Активы</a:t>
            </a:r>
            <a:endParaRPr lang="ru-RU" sz="800" dirty="0">
              <a:solidFill>
                <a:srgbClr val="20A1F9"/>
              </a:solidFill>
              <a:latin typeface="+mj-lt"/>
            </a:endParaRPr>
          </a:p>
        </p:txBody>
      </p:sp>
      <p:sp>
        <p:nvSpPr>
          <p:cNvPr id="143" name="Скругленный прямоугольник 18">
            <a:extLst>
              <a:ext uri="{FF2B5EF4-FFF2-40B4-BE49-F238E27FC236}">
                <a16:creationId xmlns:a16="http://schemas.microsoft.com/office/drawing/2014/main" xmlns="" id="{BADC5FAB-9EDE-6130-F79D-E9EA72E70496}"/>
              </a:ext>
            </a:extLst>
          </p:cNvPr>
          <p:cNvSpPr/>
          <p:nvPr/>
        </p:nvSpPr>
        <p:spPr>
          <a:xfrm>
            <a:off x="5603820" y="3607309"/>
            <a:ext cx="974619" cy="562677"/>
          </a:xfrm>
          <a:prstGeom prst="roundRect">
            <a:avLst>
              <a:gd name="adj" fmla="val 16036"/>
            </a:avLst>
          </a:prstGeom>
          <a:noFill/>
          <a:ln w="6350">
            <a:solidFill>
              <a:srgbClr val="20A1F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rgbClr val="20A1F9"/>
                </a:solidFill>
                <a:cs typeface="Segoe UI" panose="020B0502040204020203" pitchFamily="34" charset="0"/>
              </a:rPr>
              <a:t>Обязательства</a:t>
            </a:r>
            <a:endParaRPr lang="ru-RU" sz="800" dirty="0">
              <a:solidFill>
                <a:srgbClr val="20A1F9"/>
              </a:solidFill>
              <a:latin typeface="+mj-lt"/>
            </a:endParaRPr>
          </a:p>
        </p:txBody>
      </p:sp>
      <p:sp>
        <p:nvSpPr>
          <p:cNvPr id="145" name="Скругленный прямоугольник 18">
            <a:extLst>
              <a:ext uri="{FF2B5EF4-FFF2-40B4-BE49-F238E27FC236}">
                <a16:creationId xmlns:a16="http://schemas.microsoft.com/office/drawing/2014/main" xmlns="" id="{ECD63439-79F3-43CC-E539-8168277E1E79}"/>
              </a:ext>
            </a:extLst>
          </p:cNvPr>
          <p:cNvSpPr/>
          <p:nvPr/>
        </p:nvSpPr>
        <p:spPr>
          <a:xfrm>
            <a:off x="7763183" y="3607309"/>
            <a:ext cx="974619" cy="562677"/>
          </a:xfrm>
          <a:prstGeom prst="roundRect">
            <a:avLst>
              <a:gd name="adj" fmla="val 16036"/>
            </a:avLst>
          </a:prstGeom>
          <a:noFill/>
          <a:ln w="6350">
            <a:solidFill>
              <a:srgbClr val="20A1F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800" dirty="0">
                <a:solidFill>
                  <a:srgbClr val="20A1F9"/>
                </a:solidFill>
                <a:cs typeface="Segoe UI" panose="020B0502040204020203" pitchFamily="34" charset="0"/>
              </a:rPr>
              <a:t>Сборы</a:t>
            </a:r>
            <a:endParaRPr lang="ru-RU" sz="800" dirty="0">
              <a:solidFill>
                <a:srgbClr val="20A1F9"/>
              </a:solidFill>
              <a:latin typeface="+mj-lt"/>
            </a:endParaRPr>
          </a:p>
        </p:txBody>
      </p:sp>
      <p:sp>
        <p:nvSpPr>
          <p:cNvPr id="73" name="Текст 4">
            <a:extLst>
              <a:ext uri="{FF2B5EF4-FFF2-40B4-BE49-F238E27FC236}">
                <a16:creationId xmlns:a16="http://schemas.microsoft.com/office/drawing/2014/main" xmlns="" id="{6402A316-A2FC-5A21-3AA5-69997918C208}"/>
              </a:ext>
            </a:extLst>
          </p:cNvPr>
          <p:cNvSpPr txBox="1">
            <a:spLocks/>
          </p:cNvSpPr>
          <p:nvPr/>
        </p:nvSpPr>
        <p:spPr>
          <a:xfrm>
            <a:off x="6751577" y="2324652"/>
            <a:ext cx="840205" cy="3120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000" spc="100" baseline="230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₽</a:t>
            </a:r>
            <a:r>
              <a:rPr lang="ru-RU" sz="20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1.2</a:t>
            </a:r>
            <a:r>
              <a:rPr lang="ru-RU" sz="12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</a:t>
            </a:r>
            <a:r>
              <a:rPr lang="ru-RU" sz="105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млрд</a:t>
            </a:r>
            <a:endParaRPr lang="ru-RU" sz="120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48" name="Скругленный прямоугольник 18">
            <a:extLst>
              <a:ext uri="{FF2B5EF4-FFF2-40B4-BE49-F238E27FC236}">
                <a16:creationId xmlns:a16="http://schemas.microsoft.com/office/drawing/2014/main" xmlns="" id="{3251A440-BC4A-F2F4-013B-2B208E9FBCCE}"/>
              </a:ext>
            </a:extLst>
          </p:cNvPr>
          <p:cNvSpPr/>
          <p:nvPr/>
        </p:nvSpPr>
        <p:spPr>
          <a:xfrm>
            <a:off x="618824" y="2459812"/>
            <a:ext cx="1409288" cy="773877"/>
          </a:xfrm>
          <a:prstGeom prst="roundRect">
            <a:avLst>
              <a:gd name="adj" fmla="val 13896"/>
            </a:avLst>
          </a:prstGeom>
          <a:noFill/>
          <a:ln w="762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900" dirty="0">
                <a:solidFill>
                  <a:schemeClr val="accent5"/>
                </a:solidFill>
                <a:cs typeface="Segoe UI" panose="020B0502040204020203" pitchFamily="34" charset="0"/>
              </a:rPr>
              <a:t>Активы</a:t>
            </a:r>
            <a:endParaRPr lang="ru-RU" sz="900" dirty="0">
              <a:latin typeface="+mj-lt"/>
            </a:endParaRPr>
          </a:p>
        </p:txBody>
      </p:sp>
      <p:sp>
        <p:nvSpPr>
          <p:cNvPr id="155" name="Скругленный прямоугольник 18">
            <a:extLst>
              <a:ext uri="{FF2B5EF4-FFF2-40B4-BE49-F238E27FC236}">
                <a16:creationId xmlns:a16="http://schemas.microsoft.com/office/drawing/2014/main" xmlns="" id="{A9F7C703-BA9F-6F0F-FC0D-EDAB829CDD01}"/>
              </a:ext>
            </a:extLst>
          </p:cNvPr>
          <p:cNvSpPr/>
          <p:nvPr/>
        </p:nvSpPr>
        <p:spPr>
          <a:xfrm>
            <a:off x="2188256" y="2459812"/>
            <a:ext cx="1409288" cy="773877"/>
          </a:xfrm>
          <a:prstGeom prst="roundRect">
            <a:avLst>
              <a:gd name="adj" fmla="val 13896"/>
            </a:avLst>
          </a:prstGeom>
          <a:noFill/>
          <a:ln w="762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900" dirty="0">
                <a:solidFill>
                  <a:schemeClr val="accent5"/>
                </a:solidFill>
                <a:cs typeface="Segoe UI" panose="020B0502040204020203" pitchFamily="34" charset="0"/>
              </a:rPr>
              <a:t>Обязательства</a:t>
            </a:r>
            <a:endParaRPr lang="ru-RU" sz="900" dirty="0">
              <a:latin typeface="+mj-lt"/>
            </a:endParaRPr>
          </a:p>
        </p:txBody>
      </p:sp>
      <p:sp>
        <p:nvSpPr>
          <p:cNvPr id="156" name="Скругленный прямоугольник 18">
            <a:extLst>
              <a:ext uri="{FF2B5EF4-FFF2-40B4-BE49-F238E27FC236}">
                <a16:creationId xmlns:a16="http://schemas.microsoft.com/office/drawing/2014/main" xmlns="" id="{EE7BBC4D-8F7E-96FE-5A9A-EB5B250E2128}"/>
              </a:ext>
            </a:extLst>
          </p:cNvPr>
          <p:cNvSpPr/>
          <p:nvPr/>
        </p:nvSpPr>
        <p:spPr>
          <a:xfrm>
            <a:off x="618824" y="3356610"/>
            <a:ext cx="1409288" cy="773877"/>
          </a:xfrm>
          <a:prstGeom prst="roundRect">
            <a:avLst>
              <a:gd name="adj" fmla="val 13896"/>
            </a:avLst>
          </a:prstGeom>
          <a:solidFill>
            <a:schemeClr val="accent5"/>
          </a:solidFill>
          <a:ln w="762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900" dirty="0">
                <a:solidFill>
                  <a:schemeClr val="bg1"/>
                </a:solidFill>
                <a:cs typeface="Segoe UI" panose="020B0502040204020203" pitchFamily="34" charset="0"/>
              </a:rPr>
              <a:t>Чистая прибыль</a:t>
            </a:r>
          </a:p>
        </p:txBody>
      </p:sp>
      <p:sp>
        <p:nvSpPr>
          <p:cNvPr id="157" name="Скругленный прямоугольник 18">
            <a:extLst>
              <a:ext uri="{FF2B5EF4-FFF2-40B4-BE49-F238E27FC236}">
                <a16:creationId xmlns:a16="http://schemas.microsoft.com/office/drawing/2014/main" xmlns="" id="{DD352F41-DB82-5561-A863-4094D5638174}"/>
              </a:ext>
            </a:extLst>
          </p:cNvPr>
          <p:cNvSpPr/>
          <p:nvPr/>
        </p:nvSpPr>
        <p:spPr>
          <a:xfrm>
            <a:off x="2188256" y="3356610"/>
            <a:ext cx="1409288" cy="773877"/>
          </a:xfrm>
          <a:prstGeom prst="roundRect">
            <a:avLst>
              <a:gd name="adj" fmla="val 13896"/>
            </a:avLst>
          </a:prstGeom>
          <a:noFill/>
          <a:ln w="762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b"/>
          <a:lstStyle/>
          <a:p>
            <a:pPr algn="ctr"/>
            <a:r>
              <a:rPr lang="ru-RU" sz="900" dirty="0">
                <a:solidFill>
                  <a:schemeClr val="accent5"/>
                </a:solidFill>
                <a:cs typeface="Segoe UI" panose="020B0502040204020203" pitchFamily="34" charset="0"/>
              </a:rPr>
              <a:t>Сборы</a:t>
            </a:r>
            <a:endParaRPr lang="ru-RU" sz="900" dirty="0">
              <a:latin typeface="+mj-lt"/>
            </a:endParaRP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xmlns="" id="{1A065655-A9CC-3146-88E0-97D3BDB0CABA}"/>
              </a:ext>
            </a:extLst>
          </p:cNvPr>
          <p:cNvSpPr txBox="1">
            <a:spLocks/>
          </p:cNvSpPr>
          <p:nvPr/>
        </p:nvSpPr>
        <p:spPr>
          <a:xfrm>
            <a:off x="733402" y="3495308"/>
            <a:ext cx="1173309" cy="436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800" spc="100" baseline="230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₽</a:t>
            </a:r>
            <a:r>
              <a:rPr lang="ru-RU" sz="28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2.3</a:t>
            </a:r>
            <a:r>
              <a:rPr lang="ru-RU" sz="16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млрд</a:t>
            </a:r>
            <a:endParaRPr lang="ru-RU" sz="160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C8F31672-66AC-6A61-24C0-DBA50A2EB5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</p:spTree>
    <p:extLst>
      <p:ext uri="{BB962C8B-B14F-4D97-AF65-F5344CB8AC3E}">
        <p14:creationId xmlns:p14="http://schemas.microsoft.com/office/powerpoint/2010/main" val="1652024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0714F7AD-FEBD-9E99-8E72-8BBDBA635B8C}"/>
              </a:ext>
            </a:extLst>
          </p:cNvPr>
          <p:cNvSpPr>
            <a:spLocks/>
          </p:cNvSpPr>
          <p:nvPr/>
        </p:nvSpPr>
        <p:spPr>
          <a:xfrm>
            <a:off x="4932770" y="1200070"/>
            <a:ext cx="350430" cy="3504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152400" dir="5400000" sx="95000" sy="95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4">
            <a:extLst>
              <a:ext uri="{FF2B5EF4-FFF2-40B4-BE49-F238E27FC236}">
                <a16:creationId xmlns:a16="http://schemas.microsoft.com/office/drawing/2014/main" xmlns="" id="{54FAFD66-80A9-4AA0-7689-67E3D9984632}"/>
              </a:ext>
            </a:extLst>
          </p:cNvPr>
          <p:cNvSpPr txBox="1">
            <a:spLocks/>
          </p:cNvSpPr>
          <p:nvPr/>
        </p:nvSpPr>
        <p:spPr>
          <a:xfrm>
            <a:off x="5403291" y="1200070"/>
            <a:ext cx="1299785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жизни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2FA561C3-18AD-596D-7CB7-57EDE24A6A88}"/>
              </a:ext>
            </a:extLst>
          </p:cNvPr>
          <p:cNvSpPr>
            <a:spLocks/>
          </p:cNvSpPr>
          <p:nvPr/>
        </p:nvSpPr>
        <p:spPr>
          <a:xfrm>
            <a:off x="4932770" y="1769030"/>
            <a:ext cx="350430" cy="3504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152400" dir="5400000" sx="95000" sy="95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37636B02-68F5-9F81-64AA-9B0A90B3EA22}"/>
              </a:ext>
            </a:extLst>
          </p:cNvPr>
          <p:cNvSpPr txBox="1">
            <a:spLocks/>
          </p:cNvSpPr>
          <p:nvPr/>
        </p:nvSpPr>
        <p:spPr>
          <a:xfrm>
            <a:off x="5403291" y="1769030"/>
            <a:ext cx="136580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Автострахование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1B9077F7-BC47-D22F-1E95-26332D7F6C59}"/>
              </a:ext>
            </a:extLst>
          </p:cNvPr>
          <p:cNvSpPr>
            <a:spLocks/>
          </p:cNvSpPr>
          <p:nvPr/>
        </p:nvSpPr>
        <p:spPr>
          <a:xfrm>
            <a:off x="4932770" y="2337990"/>
            <a:ext cx="350430" cy="3504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152400" dir="5400000" sx="95000" sy="95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xmlns="" id="{CB814E24-1B18-F07A-DD41-ACDAF23C667D}"/>
              </a:ext>
            </a:extLst>
          </p:cNvPr>
          <p:cNvSpPr txBox="1">
            <a:spLocks/>
          </p:cNvSpPr>
          <p:nvPr/>
        </p:nvSpPr>
        <p:spPr>
          <a:xfrm>
            <a:off x="5403291" y="2337990"/>
            <a:ext cx="25532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имущества и недвижимости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FD28E204-C18F-B3F8-37B0-48D424A01178}"/>
              </a:ext>
            </a:extLst>
          </p:cNvPr>
          <p:cNvSpPr>
            <a:spLocks/>
          </p:cNvSpPr>
          <p:nvPr/>
        </p:nvSpPr>
        <p:spPr>
          <a:xfrm>
            <a:off x="4932770" y="2906950"/>
            <a:ext cx="350430" cy="3504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152400" dir="5400000" sx="95000" sy="95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xmlns="" id="{241A2378-C324-9849-21E8-644A23B8B8CF}"/>
              </a:ext>
            </a:extLst>
          </p:cNvPr>
          <p:cNvSpPr txBox="1">
            <a:spLocks/>
          </p:cNvSpPr>
          <p:nvPr/>
        </p:nvSpPr>
        <p:spPr>
          <a:xfrm>
            <a:off x="5403291" y="2906950"/>
            <a:ext cx="25532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путешественников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9CBCC179-E489-AAE7-7FDF-EBE2E44A97E8}"/>
              </a:ext>
            </a:extLst>
          </p:cNvPr>
          <p:cNvSpPr>
            <a:spLocks/>
          </p:cNvSpPr>
          <p:nvPr/>
        </p:nvSpPr>
        <p:spPr>
          <a:xfrm>
            <a:off x="4932770" y="3475910"/>
            <a:ext cx="350430" cy="3504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152400" dir="5400000" sx="95000" sy="95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xmlns="" id="{4DB6E59C-3B40-3C61-E107-8DCFD72DB2A9}"/>
              </a:ext>
            </a:extLst>
          </p:cNvPr>
          <p:cNvSpPr txBox="1">
            <a:spLocks/>
          </p:cNvSpPr>
          <p:nvPr/>
        </p:nvSpPr>
        <p:spPr>
          <a:xfrm>
            <a:off x="5403291" y="3475910"/>
            <a:ext cx="25532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от несчастных случаев и болезни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FE45426B-531E-3D73-E9FF-E412072EACDF}"/>
              </a:ext>
            </a:extLst>
          </p:cNvPr>
          <p:cNvSpPr>
            <a:spLocks/>
          </p:cNvSpPr>
          <p:nvPr/>
        </p:nvSpPr>
        <p:spPr>
          <a:xfrm>
            <a:off x="4932770" y="4044870"/>
            <a:ext cx="350430" cy="3504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152400" dir="5400000" sx="95000" sy="95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Текст 4">
            <a:extLst>
              <a:ext uri="{FF2B5EF4-FFF2-40B4-BE49-F238E27FC236}">
                <a16:creationId xmlns:a16="http://schemas.microsoft.com/office/drawing/2014/main" xmlns="" id="{EDE09D03-E90A-5F1A-B790-AB29B81B2DE8}"/>
              </a:ext>
            </a:extLst>
          </p:cNvPr>
          <p:cNvSpPr txBox="1">
            <a:spLocks/>
          </p:cNvSpPr>
          <p:nvPr/>
        </p:nvSpPr>
        <p:spPr>
          <a:xfrm>
            <a:off x="5403291" y="4044870"/>
            <a:ext cx="14991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Ипотечное страхование</a:t>
            </a:r>
          </a:p>
        </p:txBody>
      </p:sp>
      <p:pic>
        <p:nvPicPr>
          <p:cNvPr id="71" name="Рисунок 39">
            <a:extLst>
              <a:ext uri="{FF2B5EF4-FFF2-40B4-BE49-F238E27FC236}">
                <a16:creationId xmlns:a16="http://schemas.microsoft.com/office/drawing/2014/main" xmlns="" id="{72EEB58A-6898-A756-4764-DF0D71FD7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565" y="1879028"/>
            <a:ext cx="180910" cy="12791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2" name="Рисунок 38">
            <a:extLst>
              <a:ext uri="{FF2B5EF4-FFF2-40B4-BE49-F238E27FC236}">
                <a16:creationId xmlns:a16="http://schemas.microsoft.com/office/drawing/2014/main" xmlns="" id="{41F055C9-4FAF-6746-4061-F7E0FC2D0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782" y="2440064"/>
            <a:ext cx="180406" cy="1437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0" name="Рисунок 45">
            <a:extLst>
              <a:ext uri="{FF2B5EF4-FFF2-40B4-BE49-F238E27FC236}">
                <a16:creationId xmlns:a16="http://schemas.microsoft.com/office/drawing/2014/main" xmlns="" id="{4176D5FC-7753-C081-44ED-32CB3B960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8852" y="3003032"/>
            <a:ext cx="158266" cy="1582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1" name="Рисунок 5">
            <a:extLst>
              <a:ext uri="{FF2B5EF4-FFF2-40B4-BE49-F238E27FC236}">
                <a16:creationId xmlns:a16="http://schemas.microsoft.com/office/drawing/2014/main" xmlns="" id="{79B7E539-4CA0-2A1E-5C8D-53AEAFBFD4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3796" y="3567084"/>
            <a:ext cx="167428" cy="1680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2" name="Рисунок 48">
            <a:extLst>
              <a:ext uri="{FF2B5EF4-FFF2-40B4-BE49-F238E27FC236}">
                <a16:creationId xmlns:a16="http://schemas.microsoft.com/office/drawing/2014/main" xmlns="" id="{F86689CE-D83B-8E40-B248-9F79677C07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5985" y="4148085"/>
            <a:ext cx="144000" cy="144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3" name="Рисунок 43">
            <a:extLst>
              <a:ext uri="{FF2B5EF4-FFF2-40B4-BE49-F238E27FC236}">
                <a16:creationId xmlns:a16="http://schemas.microsoft.com/office/drawing/2014/main" xmlns="" id="{B842E3EB-AA0E-67E3-2BEB-993541C847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6646" y="1296645"/>
            <a:ext cx="162677" cy="180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7" name="Текст 3">
            <a:extLst>
              <a:ext uri="{FF2B5EF4-FFF2-40B4-BE49-F238E27FC236}">
                <a16:creationId xmlns:a16="http://schemas.microsoft.com/office/drawing/2014/main" xmlns="" id="{630141EC-BCB5-7987-26C7-E35BBA2416CB}"/>
              </a:ext>
            </a:extLst>
          </p:cNvPr>
          <p:cNvSpPr txBox="1">
            <a:spLocks/>
          </p:cNvSpPr>
          <p:nvPr/>
        </p:nvSpPr>
        <p:spPr>
          <a:xfrm>
            <a:off x="395289" y="1022269"/>
            <a:ext cx="3922711" cy="775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Портфель услуг для физических лиц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36EB4F16-8F04-4D5E-4BAB-63AFBAF3E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</p:spTree>
    <p:extLst>
      <p:ext uri="{BB962C8B-B14F-4D97-AF65-F5344CB8AC3E}">
        <p14:creationId xmlns:p14="http://schemas.microsoft.com/office/powerpoint/2010/main" val="72099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0714F7AD-FEBD-9E99-8E72-8BBDBA635B8C}"/>
              </a:ext>
            </a:extLst>
          </p:cNvPr>
          <p:cNvSpPr>
            <a:spLocks/>
          </p:cNvSpPr>
          <p:nvPr/>
        </p:nvSpPr>
        <p:spPr>
          <a:xfrm>
            <a:off x="4355481" y="120006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4">
            <a:extLst>
              <a:ext uri="{FF2B5EF4-FFF2-40B4-BE49-F238E27FC236}">
                <a16:creationId xmlns:a16="http://schemas.microsoft.com/office/drawing/2014/main" xmlns="" id="{54FAFD66-80A9-4AA0-7689-67E3D9984632}"/>
              </a:ext>
            </a:extLst>
          </p:cNvPr>
          <p:cNvSpPr txBox="1">
            <a:spLocks/>
          </p:cNvSpPr>
          <p:nvPr/>
        </p:nvSpPr>
        <p:spPr>
          <a:xfrm>
            <a:off x="4826002" y="1200069"/>
            <a:ext cx="9403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Автострахование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2FA561C3-18AD-596D-7CB7-57EDE24A6A88}"/>
              </a:ext>
            </a:extLst>
          </p:cNvPr>
          <p:cNvSpPr>
            <a:spLocks/>
          </p:cNvSpPr>
          <p:nvPr/>
        </p:nvSpPr>
        <p:spPr>
          <a:xfrm>
            <a:off x="4355481" y="176902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37636B02-68F5-9F81-64AA-9B0A90B3EA22}"/>
              </a:ext>
            </a:extLst>
          </p:cNvPr>
          <p:cNvSpPr txBox="1">
            <a:spLocks/>
          </p:cNvSpPr>
          <p:nvPr/>
        </p:nvSpPr>
        <p:spPr>
          <a:xfrm>
            <a:off x="4826002" y="1769029"/>
            <a:ext cx="136580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имущества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1B9077F7-BC47-D22F-1E95-26332D7F6C59}"/>
              </a:ext>
            </a:extLst>
          </p:cNvPr>
          <p:cNvSpPr>
            <a:spLocks/>
          </p:cNvSpPr>
          <p:nvPr/>
        </p:nvSpPr>
        <p:spPr>
          <a:xfrm>
            <a:off x="4355481" y="233798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xmlns="" id="{CB814E24-1B18-F07A-DD41-ACDAF23C667D}"/>
              </a:ext>
            </a:extLst>
          </p:cNvPr>
          <p:cNvSpPr txBox="1">
            <a:spLocks/>
          </p:cNvSpPr>
          <p:nvPr/>
        </p:nvSpPr>
        <p:spPr>
          <a:xfrm>
            <a:off x="4826002" y="2337989"/>
            <a:ext cx="168330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ответственности перед третьими лицами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FD28E204-C18F-B3F8-37B0-48D424A01178}"/>
              </a:ext>
            </a:extLst>
          </p:cNvPr>
          <p:cNvSpPr>
            <a:spLocks/>
          </p:cNvSpPr>
          <p:nvPr/>
        </p:nvSpPr>
        <p:spPr>
          <a:xfrm>
            <a:off x="4355481" y="290694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xmlns="" id="{241A2378-C324-9849-21E8-644A23B8B8CF}"/>
              </a:ext>
            </a:extLst>
          </p:cNvPr>
          <p:cNvSpPr txBox="1">
            <a:spLocks/>
          </p:cNvSpPr>
          <p:nvPr/>
        </p:nvSpPr>
        <p:spPr>
          <a:xfrm>
            <a:off x="4826002" y="2906949"/>
            <a:ext cx="14991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для малого и среднего бизнеса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9CBCC179-E489-AAE7-7FDF-EBE2E44A97E8}"/>
              </a:ext>
            </a:extLst>
          </p:cNvPr>
          <p:cNvSpPr>
            <a:spLocks/>
          </p:cNvSpPr>
          <p:nvPr/>
        </p:nvSpPr>
        <p:spPr>
          <a:xfrm>
            <a:off x="4355481" y="347590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xmlns="" id="{4DB6E59C-3B40-3C61-E107-8DCFD72DB2A9}"/>
              </a:ext>
            </a:extLst>
          </p:cNvPr>
          <p:cNvSpPr txBox="1">
            <a:spLocks/>
          </p:cNvSpPr>
          <p:nvPr/>
        </p:nvSpPr>
        <p:spPr>
          <a:xfrm>
            <a:off x="4826002" y="3475909"/>
            <a:ext cx="14991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грузов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FE45426B-531E-3D73-E9FF-E412072EACDF}"/>
              </a:ext>
            </a:extLst>
          </p:cNvPr>
          <p:cNvSpPr>
            <a:spLocks/>
          </p:cNvSpPr>
          <p:nvPr/>
        </p:nvSpPr>
        <p:spPr>
          <a:xfrm>
            <a:off x="4355481" y="404486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Текст 4">
            <a:extLst>
              <a:ext uri="{FF2B5EF4-FFF2-40B4-BE49-F238E27FC236}">
                <a16:creationId xmlns:a16="http://schemas.microsoft.com/office/drawing/2014/main" xmlns="" id="{EDE09D03-E90A-5F1A-B790-AB29B81B2DE8}"/>
              </a:ext>
            </a:extLst>
          </p:cNvPr>
          <p:cNvSpPr txBox="1">
            <a:spLocks/>
          </p:cNvSpPr>
          <p:nvPr/>
        </p:nvSpPr>
        <p:spPr>
          <a:xfrm>
            <a:off x="4826002" y="4044869"/>
            <a:ext cx="1499159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Медицинское страхование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xmlns="" id="{3E4AC681-D41A-0B43-E107-F4CE558E76A8}"/>
              </a:ext>
            </a:extLst>
          </p:cNvPr>
          <p:cNvSpPr>
            <a:spLocks/>
          </p:cNvSpPr>
          <p:nvPr/>
        </p:nvSpPr>
        <p:spPr>
          <a:xfrm>
            <a:off x="6692281" y="120006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Текст 4">
            <a:extLst>
              <a:ext uri="{FF2B5EF4-FFF2-40B4-BE49-F238E27FC236}">
                <a16:creationId xmlns:a16="http://schemas.microsoft.com/office/drawing/2014/main" xmlns="" id="{02D38F12-003D-C3BD-CAC2-433A98D6AF70}"/>
              </a:ext>
            </a:extLst>
          </p:cNvPr>
          <p:cNvSpPr txBox="1">
            <a:spLocks/>
          </p:cNvSpPr>
          <p:nvPr/>
        </p:nvSpPr>
        <p:spPr>
          <a:xfrm>
            <a:off x="7162802" y="1200069"/>
            <a:ext cx="1719822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от несчастного случая</a:t>
            </a: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C5E0DB03-DFCA-D829-E93B-D27E10698C68}"/>
              </a:ext>
            </a:extLst>
          </p:cNvPr>
          <p:cNvSpPr>
            <a:spLocks/>
          </p:cNvSpPr>
          <p:nvPr/>
        </p:nvSpPr>
        <p:spPr>
          <a:xfrm>
            <a:off x="6692281" y="176902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Текст 4">
            <a:extLst>
              <a:ext uri="{FF2B5EF4-FFF2-40B4-BE49-F238E27FC236}">
                <a16:creationId xmlns:a16="http://schemas.microsoft.com/office/drawing/2014/main" xmlns="" id="{B7396757-4C45-DB00-BC63-5FAC089DEC62}"/>
              </a:ext>
            </a:extLst>
          </p:cNvPr>
          <p:cNvSpPr txBox="1">
            <a:spLocks/>
          </p:cNvSpPr>
          <p:nvPr/>
        </p:nvSpPr>
        <p:spPr>
          <a:xfrm>
            <a:off x="7162802" y="1769029"/>
            <a:ext cx="1719820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путешественников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xmlns="" id="{02277A6F-C115-C39C-CFC4-2A30D2372AA8}"/>
              </a:ext>
            </a:extLst>
          </p:cNvPr>
          <p:cNvSpPr>
            <a:spLocks/>
          </p:cNvSpPr>
          <p:nvPr/>
        </p:nvSpPr>
        <p:spPr>
          <a:xfrm>
            <a:off x="6692281" y="233798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Текст 4">
            <a:extLst>
              <a:ext uri="{FF2B5EF4-FFF2-40B4-BE49-F238E27FC236}">
                <a16:creationId xmlns:a16="http://schemas.microsoft.com/office/drawing/2014/main" xmlns="" id="{F38DF50D-52F7-5EF6-75B0-FEE2D220A936}"/>
              </a:ext>
            </a:extLst>
          </p:cNvPr>
          <p:cNvSpPr txBox="1">
            <a:spLocks/>
          </p:cNvSpPr>
          <p:nvPr/>
        </p:nvSpPr>
        <p:spPr>
          <a:xfrm>
            <a:off x="7162802" y="2337989"/>
            <a:ext cx="1719822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строительно-монтажных рисков</a:t>
            </a:r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xmlns="" id="{AE8AD2C5-3D85-9F09-9379-94F0D4DFD4D5}"/>
              </a:ext>
            </a:extLst>
          </p:cNvPr>
          <p:cNvSpPr>
            <a:spLocks/>
          </p:cNvSpPr>
          <p:nvPr/>
        </p:nvSpPr>
        <p:spPr>
          <a:xfrm>
            <a:off x="6692281" y="2906949"/>
            <a:ext cx="350430" cy="35043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52400" dist="152400" dir="5400000" sx="95000" sy="95000" algn="t" rotWithShape="0">
              <a:schemeClr val="accent3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Текст 4">
            <a:extLst>
              <a:ext uri="{FF2B5EF4-FFF2-40B4-BE49-F238E27FC236}">
                <a16:creationId xmlns:a16="http://schemas.microsoft.com/office/drawing/2014/main" xmlns="" id="{0FF20C5D-BDB8-2E9A-102A-E57BE238B591}"/>
              </a:ext>
            </a:extLst>
          </p:cNvPr>
          <p:cNvSpPr txBox="1">
            <a:spLocks/>
          </p:cNvSpPr>
          <p:nvPr/>
        </p:nvSpPr>
        <p:spPr>
          <a:xfrm>
            <a:off x="7162802" y="2906948"/>
            <a:ext cx="1719822" cy="350429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спецтехники, машин и оборудования</a:t>
            </a:r>
          </a:p>
        </p:txBody>
      </p:sp>
      <p:pic>
        <p:nvPicPr>
          <p:cNvPr id="71" name="Рисунок 39">
            <a:extLst>
              <a:ext uri="{FF2B5EF4-FFF2-40B4-BE49-F238E27FC236}">
                <a16:creationId xmlns:a16="http://schemas.microsoft.com/office/drawing/2014/main" xmlns="" id="{72EEB58A-6898-A756-4764-DF0D71FD7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276" y="1311327"/>
            <a:ext cx="180910" cy="12791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2" name="Рисунок 38">
            <a:extLst>
              <a:ext uri="{FF2B5EF4-FFF2-40B4-BE49-F238E27FC236}">
                <a16:creationId xmlns:a16="http://schemas.microsoft.com/office/drawing/2014/main" xmlns="" id="{41F055C9-4FAF-6746-4061-F7E0FC2D0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493" y="1872363"/>
            <a:ext cx="180406" cy="1437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4" name="Рисунок 40">
            <a:extLst>
              <a:ext uri="{FF2B5EF4-FFF2-40B4-BE49-F238E27FC236}">
                <a16:creationId xmlns:a16="http://schemas.microsoft.com/office/drawing/2014/main" xmlns="" id="{C7D6AAFA-CE6E-7E80-B439-DABDD116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0903" y="2437089"/>
            <a:ext cx="179586" cy="1522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6" name="Рисунок 41">
            <a:extLst>
              <a:ext uri="{FF2B5EF4-FFF2-40B4-BE49-F238E27FC236}">
                <a16:creationId xmlns:a16="http://schemas.microsoft.com/office/drawing/2014/main" xmlns="" id="{A8252A24-1403-90B7-6D52-3ED310668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4562" y="3010164"/>
            <a:ext cx="172268" cy="144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8" name="Рисунок 42">
            <a:extLst>
              <a:ext uri="{FF2B5EF4-FFF2-40B4-BE49-F238E27FC236}">
                <a16:creationId xmlns:a16="http://schemas.microsoft.com/office/drawing/2014/main" xmlns="" id="{763AAD0A-4AD5-3DB6-E4C5-B50DD54A7B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0341" y="3561124"/>
            <a:ext cx="180709" cy="180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9" name="Рисунок 63">
            <a:extLst>
              <a:ext uri="{FF2B5EF4-FFF2-40B4-BE49-F238E27FC236}">
                <a16:creationId xmlns:a16="http://schemas.microsoft.com/office/drawing/2014/main" xmlns="" id="{755821FA-B0A8-7BD1-B406-5F90E5E7F9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6981" y="4142908"/>
            <a:ext cx="167430" cy="1543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4" name="Рисунок 45">
            <a:extLst>
              <a:ext uri="{FF2B5EF4-FFF2-40B4-BE49-F238E27FC236}">
                <a16:creationId xmlns:a16="http://schemas.microsoft.com/office/drawing/2014/main" xmlns="" id="{1D62B39D-FF58-BFCE-0AD4-4CF8D87D10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88363" y="1865111"/>
            <a:ext cx="158266" cy="1582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7" name="Рисунок 55">
            <a:extLst>
              <a:ext uri="{FF2B5EF4-FFF2-40B4-BE49-F238E27FC236}">
                <a16:creationId xmlns:a16="http://schemas.microsoft.com/office/drawing/2014/main" xmlns="" id="{EA053269-8F4B-7574-8DFE-508CA03C1C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6775606" y="2999141"/>
            <a:ext cx="183779" cy="1660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8" name="Рисунок 58">
            <a:extLst>
              <a:ext uri="{FF2B5EF4-FFF2-40B4-BE49-F238E27FC236}">
                <a16:creationId xmlns:a16="http://schemas.microsoft.com/office/drawing/2014/main" xmlns="" id="{C5C4B9EE-42F8-A615-2D0A-C710C0DFFE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7797" y="1280942"/>
            <a:ext cx="119399" cy="1886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9" name="Рисунок 53">
            <a:extLst>
              <a:ext uri="{FF2B5EF4-FFF2-40B4-BE49-F238E27FC236}">
                <a16:creationId xmlns:a16="http://schemas.microsoft.com/office/drawing/2014/main" xmlns="" id="{366069CD-1D24-7E7F-D7F2-0D77658FDE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5608" y="2421316"/>
            <a:ext cx="183778" cy="18377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Текст 3">
            <a:extLst>
              <a:ext uri="{FF2B5EF4-FFF2-40B4-BE49-F238E27FC236}">
                <a16:creationId xmlns:a16="http://schemas.microsoft.com/office/drawing/2014/main" xmlns="" id="{D9E1EBB8-D5A8-0AC0-9F2C-0FC0A230E396}"/>
              </a:ext>
            </a:extLst>
          </p:cNvPr>
          <p:cNvSpPr txBox="1">
            <a:spLocks/>
          </p:cNvSpPr>
          <p:nvPr/>
        </p:nvSpPr>
        <p:spPr>
          <a:xfrm>
            <a:off x="395289" y="1022269"/>
            <a:ext cx="3922711" cy="775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Портфель услуг для юридических лиц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1C79A604-0728-68A1-7DBA-87D34A215C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</p:spTree>
    <p:extLst>
      <p:ext uri="{BB962C8B-B14F-4D97-AF65-F5344CB8AC3E}">
        <p14:creationId xmlns:p14="http://schemas.microsoft.com/office/powerpoint/2010/main" val="2029251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C4F03C58-B4F3-E927-40D9-3166315DE1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288" y="753165"/>
            <a:ext cx="8353425" cy="387798"/>
          </a:xfrm>
        </p:spPr>
        <p:txBody>
          <a:bodyPr/>
          <a:lstStyle/>
          <a:p>
            <a:r>
              <a:rPr lang="ru-RU" sz="2800" dirty="0"/>
              <a:t>Наша ДНК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4289060-3FFE-2622-C466-53859F010934}"/>
              </a:ext>
            </a:extLst>
          </p:cNvPr>
          <p:cNvSpPr txBox="1"/>
          <p:nvPr/>
        </p:nvSpPr>
        <p:spPr>
          <a:xfrm>
            <a:off x="6826884" y="3049959"/>
            <a:ext cx="1984375" cy="5463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Кастомизированные продукты</a:t>
            </a:r>
          </a:p>
          <a:p>
            <a:r>
              <a:rPr lang="ru-RU" sz="800" dirty="0">
                <a:cs typeface="Segoe UI" panose="020B0502040204020203" pitchFamily="34" charset="0"/>
              </a:rPr>
              <a:t>Разработка уникальных продуктов для партнеров с учетом их потребностей</a:t>
            </a:r>
          </a:p>
          <a:p>
            <a:endParaRPr lang="ru-RU" sz="800" dirty="0">
              <a:solidFill>
                <a:srgbClr val="FF0000"/>
              </a:solidFill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04F0DD5-280E-E184-9F54-77BA337260EE}"/>
              </a:ext>
            </a:extLst>
          </p:cNvPr>
          <p:cNvSpPr txBox="1"/>
          <p:nvPr/>
        </p:nvSpPr>
        <p:spPr>
          <a:xfrm>
            <a:off x="527989" y="2522505"/>
            <a:ext cx="1169523" cy="12798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Любые варианты IT интеграции</a:t>
            </a:r>
          </a:p>
          <a:p>
            <a:pPr>
              <a:spcAft>
                <a:spcPts val="200"/>
              </a:spcAft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Подберём решение исходя из CJM пользователя:</a:t>
            </a:r>
            <a:endParaRPr lang="en-GB" sz="800" dirty="0">
              <a:solidFill>
                <a:schemeClr val="tx1"/>
              </a:solidFill>
              <a:cs typeface="Segoe UI" panose="020B0502040204020203" pitchFamily="34" charset="0"/>
            </a:endParaRP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af-ZA" sz="800" dirty="0">
                <a:solidFill>
                  <a:schemeClr val="tx1"/>
                </a:solidFill>
                <a:cs typeface="Segoe UI" panose="020B0502040204020203" pitchFamily="34" charset="0"/>
              </a:rPr>
              <a:t>Landing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af-ZA" sz="800" dirty="0">
                <a:solidFill>
                  <a:schemeClr val="tx1"/>
                </a:solidFill>
                <a:cs typeface="Segoe UI" panose="020B0502040204020203" pitchFamily="34" charset="0"/>
              </a:rPr>
              <a:t>API 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af-ZA" sz="800" dirty="0">
                <a:solidFill>
                  <a:schemeClr val="tx1"/>
                </a:solidFill>
                <a:cs typeface="Segoe UI" panose="020B0502040204020203" pitchFamily="34" charset="0"/>
              </a:rPr>
              <a:t>B2B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af-ZA" sz="800" dirty="0">
                <a:solidFill>
                  <a:schemeClr val="tx1"/>
                </a:solidFill>
                <a:cs typeface="Segoe UI" panose="020B0502040204020203" pitchFamily="34" charset="0"/>
              </a:rPr>
              <a:t>Embedded</a:t>
            </a: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EF23778-DD70-601E-B53A-C8B19062DE00}"/>
              </a:ext>
            </a:extLst>
          </p:cNvPr>
          <p:cNvSpPr txBox="1"/>
          <p:nvPr/>
        </p:nvSpPr>
        <p:spPr>
          <a:xfrm>
            <a:off x="7429500" y="2390881"/>
            <a:ext cx="160655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af-ZA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AI </a:t>
            </a: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и </a:t>
            </a:r>
            <a:r>
              <a:rPr lang="af-ZA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ML-</a:t>
            </a: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моделирование тарифов</a:t>
            </a:r>
            <a:endParaRPr lang="ru-RU" sz="900" dirty="0">
              <a:solidFill>
                <a:srgbClr val="00B0F0"/>
              </a:solidFill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107959B-6E50-9037-8012-3356C41AE813}"/>
              </a:ext>
            </a:extLst>
          </p:cNvPr>
          <p:cNvSpPr txBox="1"/>
          <p:nvPr/>
        </p:nvSpPr>
        <p:spPr>
          <a:xfrm>
            <a:off x="3092450" y="4195312"/>
            <a:ext cx="1982470" cy="5719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BI и метрики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Единая IT-платформа, объединяющая все функции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Аналитика продаж, убытков и P&amp;L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E0F5AA4-AC02-15D1-14EE-C79586A21D72}"/>
              </a:ext>
            </a:extLst>
          </p:cNvPr>
          <p:cNvSpPr txBox="1"/>
          <p:nvPr/>
        </p:nvSpPr>
        <p:spPr>
          <a:xfrm>
            <a:off x="5223590" y="3630501"/>
            <a:ext cx="2678114" cy="9925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Электронный документооборот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80% полисов оформляются в b2b</a:t>
            </a:r>
            <a:r>
              <a:rPr lang="en-GB" sz="800" dirty="0">
                <a:solidFill>
                  <a:schemeClr val="tx1"/>
                </a:solidFill>
                <a:cs typeface="Segoe UI" panose="020B0502040204020203" pitchFamily="34" charset="0"/>
              </a:rPr>
              <a:t> </a:t>
            </a: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системах партнёров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Онлайн оплата – банковской картой, эквайринг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98% расчётов КВ осуществляется </a:t>
            </a:r>
            <a:r>
              <a:rPr lang="ru-RU" sz="800" dirty="0" err="1">
                <a:solidFill>
                  <a:schemeClr val="tx1"/>
                </a:solidFill>
                <a:cs typeface="Segoe UI" panose="020B0502040204020203" pitchFamily="34" charset="0"/>
              </a:rPr>
              <a:t>бесшовно</a:t>
            </a: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 - сразу после оформления полиса. Без подписи актов на бумажных носителях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100% электронный архив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31CF63D-5353-39A1-6D8A-6787D57A3101}"/>
              </a:ext>
            </a:extLst>
          </p:cNvPr>
          <p:cNvSpPr txBox="1"/>
          <p:nvPr/>
        </p:nvSpPr>
        <p:spPr>
          <a:xfrm>
            <a:off x="1913718" y="1774731"/>
            <a:ext cx="1440654" cy="11208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Быстрое и качественное урегулирование страховых случаев</a:t>
            </a:r>
            <a:endParaRPr lang="en-GB" sz="900" dirty="0">
              <a:solidFill>
                <a:srgbClr val="00B0F0"/>
              </a:solidFill>
              <a:latin typeface="+mj-lt"/>
              <a:cs typeface="Segoe UI" panose="020B0502040204020203" pitchFamily="34" charset="0"/>
            </a:endParaRP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Высочайший уровень сервиса,</a:t>
            </a:r>
            <a:r>
              <a:rPr lang="en-GB" sz="800" dirty="0">
                <a:solidFill>
                  <a:schemeClr val="tx1"/>
                </a:solidFill>
                <a:cs typeface="Segoe UI" panose="020B0502040204020203" pitchFamily="34" charset="0"/>
              </a:rPr>
              <a:t> </a:t>
            </a: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подтверждённый NPS и CSI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Служба заботы о клиентах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Мгновенные выплаты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E06F8DE-1101-F360-02C9-E8479FF27329}"/>
              </a:ext>
            </a:extLst>
          </p:cNvPr>
          <p:cNvSpPr txBox="1"/>
          <p:nvPr/>
        </p:nvSpPr>
        <p:spPr>
          <a:xfrm>
            <a:off x="3673473" y="1007886"/>
            <a:ext cx="1550117" cy="843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Процессы и </a:t>
            </a:r>
            <a:r>
              <a:rPr lang="af-ZA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SLA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Прозрачный, лёгкий и</a:t>
            </a:r>
            <a:r>
              <a:rPr lang="en-GB" sz="800" dirty="0">
                <a:solidFill>
                  <a:schemeClr val="tx1"/>
                </a:solidFill>
                <a:cs typeface="Segoe UI" panose="020B0502040204020203" pitchFamily="34" charset="0"/>
              </a:rPr>
              <a:t> </a:t>
            </a: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бесшовный процесс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Обслуживание продаж партнёров –</a:t>
            </a:r>
            <a:r>
              <a:rPr lang="en-GB" sz="800" dirty="0">
                <a:solidFill>
                  <a:schemeClr val="tx1"/>
                </a:solidFill>
                <a:cs typeface="Segoe UI" panose="020B0502040204020203" pitchFamily="34" charset="0"/>
              </a:rPr>
              <a:t> </a:t>
            </a: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в «одном окне»</a:t>
            </a:r>
          </a:p>
          <a:p>
            <a:pPr marL="88900" indent="-88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«Железные гарантии»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001A7B-0CA3-A6E1-68C5-4E9C13506C77}"/>
              </a:ext>
            </a:extLst>
          </p:cNvPr>
          <p:cNvSpPr txBox="1"/>
          <p:nvPr/>
        </p:nvSpPr>
        <p:spPr>
          <a:xfrm>
            <a:off x="5449093" y="747555"/>
            <a:ext cx="1524000" cy="5463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900" dirty="0">
                <a:solidFill>
                  <a:srgbClr val="00B0F0"/>
                </a:solidFill>
                <a:latin typeface="+mj-lt"/>
                <a:cs typeface="Segoe UI" panose="020B0502040204020203" pitchFamily="34" charset="0"/>
              </a:rPr>
              <a:t>Финансовая устойчивость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schemeClr val="tx1"/>
                </a:solidFill>
                <a:cs typeface="Segoe UI" panose="020B0502040204020203" pitchFamily="34" charset="0"/>
              </a:rPr>
              <a:t>Устойчивая бизнес модель при относительно небольшой маржинальности 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9756C088-2B73-044D-E008-73A28D207463}"/>
              </a:ext>
            </a:extLst>
          </p:cNvPr>
          <p:cNvCxnSpPr>
            <a:cxnSpLocks/>
          </p:cNvCxnSpPr>
          <p:nvPr/>
        </p:nvCxnSpPr>
        <p:spPr>
          <a:xfrm>
            <a:off x="3572064" y="1071847"/>
            <a:ext cx="0" cy="1432178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341E9005-0B14-85D3-2ED3-B1CFD48307D1}"/>
              </a:ext>
            </a:extLst>
          </p:cNvPr>
          <p:cNvCxnSpPr>
            <a:cxnSpLocks/>
          </p:cNvCxnSpPr>
          <p:nvPr/>
        </p:nvCxnSpPr>
        <p:spPr>
          <a:xfrm>
            <a:off x="5354476" y="824771"/>
            <a:ext cx="0" cy="943069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A0A0846E-86E2-546D-C435-4DDCA99C2490}"/>
              </a:ext>
            </a:extLst>
          </p:cNvPr>
          <p:cNvCxnSpPr>
            <a:cxnSpLocks/>
          </p:cNvCxnSpPr>
          <p:nvPr/>
        </p:nvCxnSpPr>
        <p:spPr>
          <a:xfrm>
            <a:off x="1804250" y="1832354"/>
            <a:ext cx="0" cy="1763908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A93C81B9-30DE-95BA-DC3B-5B6A861044C4}"/>
              </a:ext>
            </a:extLst>
          </p:cNvPr>
          <p:cNvCxnSpPr>
            <a:cxnSpLocks/>
          </p:cNvCxnSpPr>
          <p:nvPr/>
        </p:nvCxnSpPr>
        <p:spPr>
          <a:xfrm>
            <a:off x="425272" y="2577430"/>
            <a:ext cx="0" cy="1591427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023BD179-9A2B-E8D0-0530-6FDA2B82FC28}"/>
              </a:ext>
            </a:extLst>
          </p:cNvPr>
          <p:cNvCxnSpPr>
            <a:cxnSpLocks/>
          </p:cNvCxnSpPr>
          <p:nvPr/>
        </p:nvCxnSpPr>
        <p:spPr>
          <a:xfrm flipV="1">
            <a:off x="5168559" y="3162424"/>
            <a:ext cx="0" cy="455740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F3F8B431-583A-F3DB-EFBA-4A1CE7C156A1}"/>
              </a:ext>
            </a:extLst>
          </p:cNvPr>
          <p:cNvCxnSpPr>
            <a:cxnSpLocks/>
          </p:cNvCxnSpPr>
          <p:nvPr/>
        </p:nvCxnSpPr>
        <p:spPr>
          <a:xfrm flipV="1">
            <a:off x="3025870" y="4064000"/>
            <a:ext cx="0" cy="187267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AFC2B709-EDF1-3014-D29D-3492FBA586D7}"/>
              </a:ext>
            </a:extLst>
          </p:cNvPr>
          <p:cNvCxnSpPr>
            <a:cxnSpLocks/>
          </p:cNvCxnSpPr>
          <p:nvPr/>
        </p:nvCxnSpPr>
        <p:spPr>
          <a:xfrm flipV="1">
            <a:off x="7367249" y="2163560"/>
            <a:ext cx="0" cy="276347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50D6F312-22F0-A4FC-9B3D-A44806DCE966}"/>
              </a:ext>
            </a:extLst>
          </p:cNvPr>
          <p:cNvCxnSpPr>
            <a:cxnSpLocks/>
          </p:cNvCxnSpPr>
          <p:nvPr/>
        </p:nvCxnSpPr>
        <p:spPr>
          <a:xfrm flipV="1">
            <a:off x="6750338" y="2637102"/>
            <a:ext cx="0" cy="467801"/>
          </a:xfrm>
          <a:prstGeom prst="line">
            <a:avLst/>
          </a:prstGeom>
          <a:ln w="6985">
            <a:gradFill>
              <a:gsLst>
                <a:gs pos="0">
                  <a:srgbClr val="20A1F9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0BCEB74E-EF9F-98C5-B860-CFFF01471C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</p:spTree>
    <p:extLst>
      <p:ext uri="{BB962C8B-B14F-4D97-AF65-F5344CB8AC3E}">
        <p14:creationId xmlns:p14="http://schemas.microsoft.com/office/powerpoint/2010/main" val="424919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>
            <a:extLst>
              <a:ext uri="{FF2B5EF4-FFF2-40B4-BE49-F238E27FC236}">
                <a16:creationId xmlns:a16="http://schemas.microsoft.com/office/drawing/2014/main" xmlns="" id="{1D187A41-C520-A9E3-8793-7C01E3B0A5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288" y="753165"/>
            <a:ext cx="8353425" cy="387798"/>
          </a:xfrm>
          <a:prstGeom prst="rect">
            <a:avLst/>
          </a:prstGeom>
        </p:spPr>
        <p:txBody>
          <a:bodyPr lIns="0"/>
          <a:lstStyle/>
          <a:p>
            <a:pPr marL="0" indent="0">
              <a:buNone/>
            </a:pPr>
            <a:r>
              <a:rPr lang="ru-RU" sz="2800" dirty="0">
                <a:latin typeface="+mj-lt"/>
              </a:rPr>
              <a:t>Несомненные плюсы </a:t>
            </a:r>
            <a:r>
              <a:rPr lang="ru-RU" sz="2800" dirty="0" err="1"/>
              <a:t>Зетта</a:t>
            </a:r>
            <a:r>
              <a:rPr lang="ru-RU" sz="2800" dirty="0"/>
              <a:t> Страхование</a:t>
            </a:r>
            <a:endParaRPr lang="ru-RU" sz="28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577E6D2-B811-AED5-F163-367F3989379B}"/>
              </a:ext>
            </a:extLst>
          </p:cNvPr>
          <p:cNvSpPr txBox="1"/>
          <p:nvPr/>
        </p:nvSpPr>
        <p:spPr>
          <a:xfrm>
            <a:off x="1531618" y="3896989"/>
            <a:ext cx="504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ru-RU" sz="3200" i="0" u="none" strike="noStrike" dirty="0">
                <a:solidFill>
                  <a:schemeClr val="accent1"/>
                </a:solidFill>
                <a:latin typeface="+mj-lt"/>
              </a:rPr>
              <a:t>Важно </a:t>
            </a:r>
            <a:r>
              <a:rPr lang="ru-RU" sz="3200" i="0" u="none" strike="noStrike" dirty="0">
                <a:solidFill>
                  <a:schemeClr val="bg1"/>
                </a:solidFill>
                <a:latin typeface="+mj-lt"/>
              </a:rPr>
              <a:t>кто рядом</a:t>
            </a:r>
            <a:endParaRPr lang="ru-RU" sz="1600" i="0" u="none" strike="noStrik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80F90CE4-4AC5-532F-A214-D61075ACFD1F}"/>
              </a:ext>
            </a:extLst>
          </p:cNvPr>
          <p:cNvSpPr/>
          <p:nvPr/>
        </p:nvSpPr>
        <p:spPr>
          <a:xfrm rot="19797655">
            <a:off x="2698852" y="1401103"/>
            <a:ext cx="3664946" cy="36649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xmlns="" id="{2277D94A-9918-88EF-4971-919BB4E02B96}"/>
              </a:ext>
            </a:extLst>
          </p:cNvPr>
          <p:cNvSpPr txBox="1">
            <a:spLocks/>
          </p:cNvSpPr>
          <p:nvPr/>
        </p:nvSpPr>
        <p:spPr>
          <a:xfrm>
            <a:off x="6463165" y="2608426"/>
            <a:ext cx="2285548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Мировые практики и стандарты</a:t>
            </a:r>
          </a:p>
          <a:p>
            <a:pPr marL="180975" indent="-9048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cs typeface="Segoe UI" panose="020B0502040204020203" pitchFamily="34" charset="0"/>
              </a:rPr>
              <a:t>корпоративное управление </a:t>
            </a:r>
            <a:r>
              <a:rPr lang="ru-RU" sz="700" i="1" dirty="0">
                <a:cs typeface="Segoe UI" panose="020B0502040204020203" pitchFamily="34" charset="0"/>
              </a:rPr>
              <a:t>(риск-менеджмент, комплаенс, портфельное управление с использованием ML-моделей)</a:t>
            </a:r>
          </a:p>
          <a:p>
            <a:pPr marL="180975" indent="-9048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cs typeface="Segoe UI" panose="020B0502040204020203" pitchFamily="34" charset="0"/>
              </a:rPr>
              <a:t>организация и автоматизация операционных процессов </a:t>
            </a:r>
          </a:p>
          <a:p>
            <a:pPr marL="180975" indent="-9048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cs typeface="Segoe UI" panose="020B0502040204020203" pitchFamily="34" charset="0"/>
              </a:rPr>
              <a:t>единый ИТ-ландшафт</a:t>
            </a:r>
          </a:p>
          <a:p>
            <a:pPr marL="180975" indent="-9048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800" dirty="0">
                <a:cs typeface="Segoe UI" panose="020B0502040204020203" pitchFamily="34" charset="0"/>
              </a:rPr>
              <a:t>преемственность международных страховых </a:t>
            </a:r>
            <a:r>
              <a:rPr lang="ru-RU" sz="700" i="1" dirty="0">
                <a:cs typeface="Segoe UI" panose="020B0502040204020203" pitchFamily="34" charset="0"/>
              </a:rPr>
              <a:t>лидеров (Zurich (до 2014 г.) и</a:t>
            </a:r>
            <a:r>
              <a:rPr lang="en-GB" sz="700" i="1" dirty="0">
                <a:cs typeface="Segoe UI" panose="020B0502040204020203" pitchFamily="34" charset="0"/>
              </a:rPr>
              <a:t> </a:t>
            </a:r>
            <a:r>
              <a:rPr lang="ru-RU" sz="700" i="1" dirty="0">
                <a:cs typeface="Segoe UI" panose="020B0502040204020203" pitchFamily="34" charset="0"/>
              </a:rPr>
              <a:t>Allianz (текущий акционер)</a:t>
            </a:r>
            <a:endParaRPr lang="ru-RU" sz="800" i="1" dirty="0">
              <a:cs typeface="Segoe UI" panose="020B0502040204020203" pitchFamily="34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xmlns="" id="{CAA39A9D-E906-7309-D460-B2866E053524}"/>
              </a:ext>
            </a:extLst>
          </p:cNvPr>
          <p:cNvSpPr txBox="1">
            <a:spLocks/>
          </p:cNvSpPr>
          <p:nvPr/>
        </p:nvSpPr>
        <p:spPr>
          <a:xfrm>
            <a:off x="6274744" y="4116962"/>
            <a:ext cx="206789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Команда с международным опытом и безупречной 30-летней репутацией 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xmlns="" id="{390BD2AA-8694-CC73-4263-A11692FAE8B3}"/>
              </a:ext>
            </a:extLst>
          </p:cNvPr>
          <p:cNvSpPr txBox="1">
            <a:spLocks/>
          </p:cNvSpPr>
          <p:nvPr/>
        </p:nvSpPr>
        <p:spPr>
          <a:xfrm>
            <a:off x="5816781" y="1406716"/>
            <a:ext cx="2931932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Лидерство по качеству сервиса при урегулировании страховых событий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800" dirty="0">
                <a:cs typeface="Segoe UI" panose="020B0502040204020203" pitchFamily="34" charset="0"/>
              </a:rPr>
              <a:t>В рамках Группы объединились компании с многолетней международной экспертизой и высокими стандартами сервиса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F7171403-5071-AF46-55AF-7AC290CA2975}"/>
              </a:ext>
            </a:extLst>
          </p:cNvPr>
          <p:cNvSpPr txBox="1">
            <a:spLocks/>
          </p:cNvSpPr>
          <p:nvPr/>
        </p:nvSpPr>
        <p:spPr>
          <a:xfrm>
            <a:off x="971950" y="1475967"/>
            <a:ext cx="2269760" cy="5463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Страхование бизнеса любого масштаба</a:t>
            </a:r>
            <a:endParaRPr lang="en-GB" sz="900" dirty="0">
              <a:latin typeface="+mj-lt"/>
              <a:cs typeface="Segoe UI" panose="020B0502040204020203" pitchFamily="34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800" dirty="0">
                <a:cs typeface="Segoe UI" panose="020B0502040204020203" pitchFamily="34" charset="0"/>
              </a:rPr>
              <a:t>За </a:t>
            </a:r>
            <a:r>
              <a:rPr lang="ru-RU" sz="800" dirty="0" err="1">
                <a:cs typeface="Segoe UI" panose="020B0502040204020203" pitchFamily="34" charset="0"/>
              </a:rPr>
              <a:t>счет</a:t>
            </a:r>
            <a:r>
              <a:rPr lang="ru-RU" sz="800" dirty="0">
                <a:cs typeface="Segoe UI" panose="020B0502040204020203" pitchFamily="34" charset="0"/>
              </a:rPr>
              <a:t> увеличения </a:t>
            </a:r>
            <a:r>
              <a:rPr lang="ru-RU" sz="800" dirty="0" err="1">
                <a:cs typeface="Segoe UI" panose="020B0502040204020203" pitchFamily="34" charset="0"/>
              </a:rPr>
              <a:t>объема</a:t>
            </a:r>
            <a:r>
              <a:rPr lang="ru-RU" sz="800" dirty="0">
                <a:cs typeface="Segoe UI" panose="020B0502040204020203" pitchFamily="34" charset="0"/>
              </a:rPr>
              <a:t> финансовых ресурсов у Группы есть возможность страховать проекты любого масштаба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xmlns="" id="{5A5FEBDD-E90E-3E0C-974E-D4D438B140F4}"/>
              </a:ext>
            </a:extLst>
          </p:cNvPr>
          <p:cNvSpPr txBox="1">
            <a:spLocks/>
          </p:cNvSpPr>
          <p:nvPr/>
        </p:nvSpPr>
        <p:spPr>
          <a:xfrm>
            <a:off x="517754" y="2564161"/>
            <a:ext cx="1927421" cy="669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900" dirty="0">
                <a:latin typeface="+mj-lt"/>
                <a:cs typeface="Segoe UI" panose="020B0502040204020203" pitchFamily="34" charset="0"/>
              </a:rPr>
              <a:t>Продуктовая гибкость</a:t>
            </a:r>
            <a:endParaRPr lang="en-GB" sz="900" dirty="0">
              <a:latin typeface="+mj-lt"/>
              <a:cs typeface="Segoe UI" panose="020B0502040204020203" pitchFamily="34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800" dirty="0">
                <a:cs typeface="Segoe UI" panose="020B0502040204020203" pitchFamily="34" charset="0"/>
              </a:rPr>
              <a:t>Группа предлагает эксклюзивные и кастомизированные продуктовые программы под индивидуальные потребности партнера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AB8E212-C8D0-C0BA-1856-008E1F3025BA}"/>
              </a:ext>
            </a:extLst>
          </p:cNvPr>
          <p:cNvGrpSpPr>
            <a:grpSpLocks/>
          </p:cNvGrpSpPr>
          <p:nvPr/>
        </p:nvGrpSpPr>
        <p:grpSpPr>
          <a:xfrm>
            <a:off x="3396108" y="1501832"/>
            <a:ext cx="457200" cy="457200"/>
            <a:chOff x="3303390" y="1524556"/>
            <a:chExt cx="574514" cy="576000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xmlns="" id="{CD293C55-B69A-BB6A-AB32-120606C992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03390" y="1524556"/>
              <a:ext cx="574514" cy="57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5000" sy="95000" algn="t" rotWithShape="0">
                <a:schemeClr val="accent3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1BE78D73-FA5C-B21D-92F3-067C9F57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455647" y="1677556"/>
              <a:ext cx="270000" cy="270000"/>
            </a:xfrm>
            <a:prstGeom prst="rect">
              <a:avLst/>
            </a:prstGeom>
          </p:spPr>
        </p:pic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36A120A-2F0A-9D82-6B7E-CA819A65B6C3}"/>
              </a:ext>
            </a:extLst>
          </p:cNvPr>
          <p:cNvGrpSpPr>
            <a:grpSpLocks/>
          </p:cNvGrpSpPr>
          <p:nvPr/>
        </p:nvGrpSpPr>
        <p:grpSpPr>
          <a:xfrm>
            <a:off x="2610309" y="2725534"/>
            <a:ext cx="457200" cy="457200"/>
            <a:chOff x="2436629" y="2710315"/>
            <a:chExt cx="576000" cy="576000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7C643143-BDAE-E53B-1C96-FB40CF21F8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36629" y="2710315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5000" sy="95000" algn="t" rotWithShape="0">
                <a:schemeClr val="accent3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4BFB397D-B8DE-6392-3D52-673E29146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2580629" y="2853297"/>
              <a:ext cx="288000" cy="290037"/>
            </a:xfrm>
            <a:prstGeom prst="rect">
              <a:avLst/>
            </a:prstGeom>
          </p:spPr>
        </p:pic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FD20745D-EB57-3AF2-63F2-F0A3ED75D006}"/>
              </a:ext>
            </a:extLst>
          </p:cNvPr>
          <p:cNvGrpSpPr>
            <a:grpSpLocks noChangeAspect="1"/>
          </p:cNvGrpSpPr>
          <p:nvPr/>
        </p:nvGrpSpPr>
        <p:grpSpPr>
          <a:xfrm>
            <a:off x="5662988" y="4026863"/>
            <a:ext cx="457200" cy="457200"/>
            <a:chOff x="5793864" y="4022375"/>
            <a:chExt cx="576000" cy="576000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CBD8B580-911F-2DD5-42C1-19AE56B377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3864" y="4022375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5000" sy="95000" algn="t" rotWithShape="0">
                <a:srgbClr val="1DE3D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28A24FDB-85FF-AF3B-D1DD-26EFADED8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5958754" y="4187265"/>
              <a:ext cx="246220" cy="246220"/>
            </a:xfrm>
            <a:prstGeom prst="rect">
              <a:avLst/>
            </a:prstGeom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80C075B9-E83E-F384-F816-C1FBA7062C18}"/>
              </a:ext>
            </a:extLst>
          </p:cNvPr>
          <p:cNvGrpSpPr>
            <a:grpSpLocks/>
          </p:cNvGrpSpPr>
          <p:nvPr/>
        </p:nvGrpSpPr>
        <p:grpSpPr>
          <a:xfrm>
            <a:off x="5891588" y="2503763"/>
            <a:ext cx="457200" cy="457200"/>
            <a:chOff x="5935565" y="2530611"/>
            <a:chExt cx="574514" cy="576000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xmlns="" id="{8921F34B-C33C-EA24-9AF7-6B832DF902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5565" y="2530611"/>
              <a:ext cx="574514" cy="57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5000" sy="95000" algn="t" rotWithShape="0">
                <a:srgbClr val="1DE3D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5DD45CBC-D3B2-A911-4BF0-D0C9BE578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078822" y="2674611"/>
              <a:ext cx="288000" cy="288000"/>
            </a:xfrm>
            <a:prstGeom prst="rect">
              <a:avLst/>
            </a:prstGeom>
          </p:spPr>
        </p:pic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7EF693DC-A145-5E3F-3F9B-1EA032E06720}"/>
              </a:ext>
            </a:extLst>
          </p:cNvPr>
          <p:cNvGrpSpPr>
            <a:grpSpLocks/>
          </p:cNvGrpSpPr>
          <p:nvPr/>
        </p:nvGrpSpPr>
        <p:grpSpPr>
          <a:xfrm>
            <a:off x="5240753" y="1501832"/>
            <a:ext cx="457200" cy="457200"/>
            <a:chOff x="4989850" y="1469363"/>
            <a:chExt cx="576000" cy="576000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617222FD-7EB7-F767-7036-6774A1E07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89850" y="1469363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5000" sy="95000" algn="t" rotWithShape="0">
                <a:srgbClr val="1DE3D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CE5A0B44-7344-DFB2-7C3B-124E63E73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5166332" y="1625302"/>
              <a:ext cx="223036" cy="264124"/>
            </a:xfrm>
            <a:prstGeom prst="rect">
              <a:avLst/>
            </a:prstGeom>
          </p:spPr>
        </p:pic>
      </p:grpSp>
      <p:sp>
        <p:nvSpPr>
          <p:cNvPr id="25" name="Текст 2">
            <a:extLst>
              <a:ext uri="{FF2B5EF4-FFF2-40B4-BE49-F238E27FC236}">
                <a16:creationId xmlns:a16="http://schemas.microsoft.com/office/drawing/2014/main" xmlns="" id="{2E413FA2-2FC3-3DAE-4685-1C77FFA076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</p:spTree>
    <p:extLst>
      <p:ext uri="{BB962C8B-B14F-4D97-AF65-F5344CB8AC3E}">
        <p14:creationId xmlns:p14="http://schemas.microsoft.com/office/powerpoint/2010/main" val="89125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>
            <a:extLst>
              <a:ext uri="{FF2B5EF4-FFF2-40B4-BE49-F238E27FC236}">
                <a16:creationId xmlns:a16="http://schemas.microsoft.com/office/drawing/2014/main" xmlns="" id="{2039F123-BBE5-ABF4-C1A3-3ADCFF0419C8}"/>
              </a:ext>
            </a:extLst>
          </p:cNvPr>
          <p:cNvSpPr txBox="1">
            <a:spLocks/>
          </p:cNvSpPr>
          <p:nvPr/>
        </p:nvSpPr>
        <p:spPr>
          <a:xfrm>
            <a:off x="395289" y="753165"/>
            <a:ext cx="5717551" cy="332399"/>
          </a:xfrm>
          <a:prstGeom prst="rect">
            <a:avLst/>
          </a:prstGeom>
        </p:spPr>
        <p:txBody>
          <a:bodyPr l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latin typeface="+mj-lt"/>
              </a:rPr>
              <a:t>Безупречное качество сервиса</a:t>
            </a:r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xmlns="" id="{BFA28F7A-7165-09E0-F4BB-C94AEA8EE194}"/>
              </a:ext>
            </a:extLst>
          </p:cNvPr>
          <p:cNvGrpSpPr/>
          <p:nvPr/>
        </p:nvGrpSpPr>
        <p:grpSpPr>
          <a:xfrm>
            <a:off x="5500688" y="1208735"/>
            <a:ext cx="3248022" cy="960025"/>
            <a:chOff x="5500688" y="1296058"/>
            <a:chExt cx="3248022" cy="960025"/>
          </a:xfrm>
        </p:grpSpPr>
        <p:sp>
          <p:nvSpPr>
            <p:cNvPr id="5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8BDB2965-2567-5041-8820-879A0AB6E161}"/>
                </a:ext>
              </a:extLst>
            </p:cNvPr>
            <p:cNvSpPr>
              <a:spLocks/>
            </p:cNvSpPr>
            <p:nvPr/>
          </p:nvSpPr>
          <p:spPr>
            <a:xfrm>
              <a:off x="5500688" y="1483258"/>
              <a:ext cx="3248022" cy="772825"/>
            </a:xfrm>
            <a:prstGeom prst="roundRect">
              <a:avLst>
                <a:gd name="adj" fmla="val 15469"/>
              </a:avLst>
            </a:prstGeom>
            <a:solidFill>
              <a:schemeClr val="bg1"/>
            </a:solidFill>
            <a:ln>
              <a:noFill/>
            </a:ln>
            <a:effectLst>
              <a:outerShdw blurRad="342900" dist="127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640080" rIns="137160" rtlCol="0" anchor="t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lang="ru-RU" sz="800" dirty="0">
                <a:solidFill>
                  <a:schemeClr val="tx1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33" name="Текст 4">
              <a:extLst>
                <a:ext uri="{FF2B5EF4-FFF2-40B4-BE49-F238E27FC236}">
                  <a16:creationId xmlns:a16="http://schemas.microsoft.com/office/drawing/2014/main" xmlns="" id="{56330E1A-EE52-2010-A09E-BE86633C1379}"/>
                </a:ext>
              </a:extLst>
            </p:cNvPr>
            <p:cNvSpPr txBox="1">
              <a:spLocks/>
            </p:cNvSpPr>
            <p:nvPr/>
          </p:nvSpPr>
          <p:spPr>
            <a:xfrm>
              <a:off x="6628716" y="1793596"/>
              <a:ext cx="1343658" cy="3385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100" dirty="0">
                  <a:cs typeface="Segoe UI" panose="020B0502040204020203" pitchFamily="34" charset="0"/>
                </a:rPr>
                <a:t>уровень клиентской лояльности в </a:t>
              </a:r>
              <a:r>
                <a:rPr lang="ru-RU" sz="1100" dirty="0">
                  <a:latin typeface="+mj-lt"/>
                  <a:cs typeface="Segoe UI" panose="020B0502040204020203" pitchFamily="34" charset="0"/>
                </a:rPr>
                <a:t>каско</a:t>
              </a:r>
              <a:r>
                <a:rPr lang="ru-RU" sz="1100" baseline="40000" dirty="0">
                  <a:latin typeface="+mj-lt"/>
                  <a:cs typeface="Segoe UI" panose="020B0502040204020203" pitchFamily="34" charset="0"/>
                </a:rPr>
                <a:t>2</a:t>
              </a:r>
              <a:endParaRPr lang="ru-RU" sz="1100" baseline="40000" dirty="0">
                <a:cs typeface="Segoe UI" panose="020B0502040204020203" pitchFamily="34" charset="0"/>
              </a:endParaRPr>
            </a:p>
          </p:txBody>
        </p:sp>
        <p:sp>
          <p:nvSpPr>
            <p:cNvPr id="34" name="Текст 4">
              <a:extLst>
                <a:ext uri="{FF2B5EF4-FFF2-40B4-BE49-F238E27FC236}">
                  <a16:creationId xmlns:a16="http://schemas.microsoft.com/office/drawing/2014/main" xmlns="" id="{8AA92CAE-F46E-95BA-03AC-6A3A2D9E5DBB}"/>
                </a:ext>
              </a:extLst>
            </p:cNvPr>
            <p:cNvSpPr txBox="1">
              <a:spLocks/>
            </p:cNvSpPr>
            <p:nvPr/>
          </p:nvSpPr>
          <p:spPr>
            <a:xfrm>
              <a:off x="5701649" y="1572344"/>
              <a:ext cx="813321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800" dirty="0">
                  <a:solidFill>
                    <a:schemeClr val="accent3"/>
                  </a:solidFill>
                  <a:latin typeface="+mj-lt"/>
                  <a:cs typeface="Segoe UI" panose="020B0502040204020203" pitchFamily="34" charset="0"/>
                </a:rPr>
                <a:t>ЛИДЕР</a:t>
              </a:r>
              <a:endParaRPr lang="ru-RU" sz="1600" dirty="0">
                <a:solidFill>
                  <a:schemeClr val="accent3"/>
                </a:solidFill>
                <a:latin typeface="+mj-lt"/>
                <a:cs typeface="Segoe UI" panose="020B05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900" dirty="0">
                  <a:solidFill>
                    <a:schemeClr val="accent3"/>
                  </a:solidFill>
                  <a:latin typeface="+mj-lt"/>
                  <a:cs typeface="Segoe UI" panose="020B0502040204020203" pitchFamily="34" charset="0"/>
                </a:rPr>
                <a:t>на страховом рынке России</a:t>
              </a:r>
            </a:p>
          </p:txBody>
        </p:sp>
        <p:sp>
          <p:nvSpPr>
            <p:cNvPr id="35" name="Текст 4">
              <a:extLst>
                <a:ext uri="{FF2B5EF4-FFF2-40B4-BE49-F238E27FC236}">
                  <a16:creationId xmlns:a16="http://schemas.microsoft.com/office/drawing/2014/main" xmlns="" id="{FF647AAA-AEDD-9B92-C307-06AA8CAAFADF}"/>
                </a:ext>
              </a:extLst>
            </p:cNvPr>
            <p:cNvSpPr txBox="1">
              <a:spLocks/>
            </p:cNvSpPr>
            <p:nvPr/>
          </p:nvSpPr>
          <p:spPr>
            <a:xfrm>
              <a:off x="6628716" y="1590660"/>
              <a:ext cx="1159955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GB" sz="1400" dirty="0">
                  <a:latin typeface="+mj-lt"/>
                  <a:cs typeface="Segoe UI" panose="020B0502040204020203" pitchFamily="34" charset="0"/>
                </a:rPr>
                <a:t>NPS</a:t>
              </a:r>
              <a:r>
                <a:rPr lang="ru-RU" sz="1400" baseline="40000" dirty="0">
                  <a:latin typeface="+mj-lt"/>
                  <a:cs typeface="Segoe UI" panose="020B0502040204020203" pitchFamily="34" charset="0"/>
                </a:rPr>
                <a:t>1</a:t>
              </a:r>
              <a:r>
                <a:rPr lang="en-GB" sz="1400" dirty="0">
                  <a:latin typeface="+mj-lt"/>
                  <a:cs typeface="Segoe UI" panose="020B0502040204020203" pitchFamily="34" charset="0"/>
                </a:rPr>
                <a:t> </a:t>
              </a:r>
              <a:r>
                <a:rPr lang="ru-RU" sz="1400" dirty="0">
                  <a:latin typeface="+mj-lt"/>
                  <a:cs typeface="Segoe UI" panose="020B0502040204020203" pitchFamily="34" charset="0"/>
                </a:rPr>
                <a:t>78%</a:t>
              </a:r>
              <a:endParaRPr lang="ru-RU" sz="1400" baseline="50000" dirty="0">
                <a:latin typeface="+mj-lt"/>
                <a:cs typeface="Segoe UI" panose="020B0502040204020203" pitchFamily="34" charset="0"/>
              </a:endParaRPr>
            </a:p>
          </p:txBody>
        </p: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xmlns="" id="{73B43FA2-94CA-01B4-3315-9C408E42987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70613" y="1296058"/>
              <a:ext cx="374400" cy="374400"/>
              <a:chOff x="8096250" y="1331128"/>
              <a:chExt cx="469370" cy="469370"/>
            </a:xfrm>
          </p:grpSpPr>
          <p:sp>
            <p:nvSpPr>
              <p:cNvPr id="6" name="Овал 5">
                <a:extLst>
                  <a:ext uri="{FF2B5EF4-FFF2-40B4-BE49-F238E27FC236}">
                    <a16:creationId xmlns:a16="http://schemas.microsoft.com/office/drawing/2014/main" xmlns="" id="{F329F026-38BC-D8D2-6C11-C8151C47E6F1}"/>
                  </a:ext>
                </a:extLst>
              </p:cNvPr>
              <p:cNvSpPr/>
              <p:nvPr/>
            </p:nvSpPr>
            <p:spPr>
              <a:xfrm>
                <a:off x="8096250" y="1331128"/>
                <a:ext cx="469370" cy="469370"/>
              </a:xfrm>
              <a:prstGeom prst="ellipse">
                <a:avLst/>
              </a:prstGeom>
              <a:solidFill>
                <a:srgbClr val="20A1F9"/>
              </a:solidFill>
              <a:ln>
                <a:noFill/>
              </a:ln>
              <a:effectLst>
                <a:outerShdw blurRad="152400" dist="152400" dir="5400000" sx="95000" sy="95000" algn="t" rotWithShape="0">
                  <a:srgbClr val="20A1F9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Рисунок 40">
                <a:extLst>
                  <a:ext uri="{FF2B5EF4-FFF2-40B4-BE49-F238E27FC236}">
                    <a16:creationId xmlns:a16="http://schemas.microsoft.com/office/drawing/2014/main" xmlns="" id="{A901E05D-74D3-FCBC-227C-151583D023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196528" y="1458298"/>
                <a:ext cx="268816" cy="209078"/>
              </a:xfrm>
              <a:prstGeom prst="rect">
                <a:avLst/>
              </a:prstGeom>
            </p:spPr>
          </p:pic>
        </p:grpSp>
      </p:grpSp>
      <p:sp>
        <p:nvSpPr>
          <p:cNvPr id="56" name="TextBox 12">
            <a:extLst>
              <a:ext uri="{FF2B5EF4-FFF2-40B4-BE49-F238E27FC236}">
                <a16:creationId xmlns:a16="http://schemas.microsoft.com/office/drawing/2014/main" xmlns="" id="{E2EB0144-A903-A036-9355-8B7596788F69}"/>
              </a:ext>
            </a:extLst>
          </p:cNvPr>
          <p:cNvSpPr txBox="1"/>
          <p:nvPr/>
        </p:nvSpPr>
        <p:spPr>
          <a:xfrm>
            <a:off x="5500688" y="4467528"/>
            <a:ext cx="335311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Данные по итогам 2025</a:t>
            </a:r>
            <a:r>
              <a:rPr lang="en-US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 </a:t>
            </a: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года</a:t>
            </a:r>
          </a:p>
          <a:p>
            <a:pPr marL="87313" marR="0" lvl="0" indent="-87313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731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NPS - Net </a:t>
            </a:r>
            <a:r>
              <a:rPr lang="ru-RU" sz="400" b="0" i="0" u="none" strike="noStrike" kern="1200" cap="none" dirty="0" err="1">
                <a:uFillTx/>
                <a:latin typeface="Segoe UI" pitchFamily="34"/>
                <a:cs typeface="Segoe UI" pitchFamily="34"/>
              </a:rPr>
              <a:t>Promoter</a:t>
            </a: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 </a:t>
            </a:r>
            <a:r>
              <a:rPr lang="ru-RU" sz="400" b="0" i="0" u="none" strike="noStrike" kern="1200" cap="none" dirty="0" err="1">
                <a:uFillTx/>
                <a:latin typeface="Segoe UI" pitchFamily="34"/>
                <a:cs typeface="Segoe UI" pitchFamily="34"/>
              </a:rPr>
              <a:t>Score</a:t>
            </a: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 или Чистый индекс промоутеров, принятый в мире стандарт оценки клиентского сервиса и уровня рекомендаций клиентов, используется с начала 2000-х крупнейшими мировыми брендами, вкл. страховые группы, такие как </a:t>
            </a:r>
            <a:r>
              <a:rPr lang="ru-RU" sz="400" b="0" i="0" u="none" strike="noStrike" kern="1200" cap="none" dirty="0" err="1">
                <a:uFillTx/>
                <a:latin typeface="Segoe UI" pitchFamily="34"/>
                <a:cs typeface="Segoe UI" pitchFamily="34"/>
              </a:rPr>
              <a:t>Allianz</a:t>
            </a: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, </a:t>
            </a:r>
            <a:r>
              <a:rPr lang="ru-RU" sz="400" b="0" i="0" u="none" strike="noStrike" kern="1200" cap="none" dirty="0" err="1">
                <a:uFillTx/>
                <a:latin typeface="Segoe UI" pitchFamily="34"/>
                <a:cs typeface="Segoe UI" pitchFamily="34"/>
              </a:rPr>
              <a:t>Zurich</a:t>
            </a: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, АХА. В РФ регулярно замеряется только несколькими страховщиками (например, АльфаСтрахование, Ингосстрах, Зетта и </a:t>
            </a:r>
            <a:r>
              <a:rPr lang="ru-RU" sz="400" b="0" i="0" u="none" strike="noStrike" kern="1200" cap="none" dirty="0" err="1">
                <a:uFillTx/>
                <a:latin typeface="Segoe UI" pitchFamily="34"/>
                <a:cs typeface="Segoe UI" pitchFamily="34"/>
              </a:rPr>
              <a:t>др</a:t>
            </a: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). </a:t>
            </a:r>
          </a:p>
          <a:p>
            <a:pPr marL="87313" marR="0" lvl="0" indent="-87313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731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По итогам внутренних замеров </a:t>
            </a:r>
            <a:r>
              <a:rPr lang="ru-RU" sz="400" dirty="0">
                <a:latin typeface="Segoe UI" pitchFamily="34"/>
                <a:cs typeface="Segoe UI" pitchFamily="34"/>
              </a:rPr>
              <a:t>Группы компаний </a:t>
            </a:r>
            <a:r>
              <a:rPr lang="ru-RU" sz="400" b="0" i="0" u="none" strike="noStrike" kern="1200" cap="none" dirty="0">
                <a:uFillTx/>
                <a:latin typeface="Segoe UI" pitchFamily="34"/>
                <a:cs typeface="Segoe UI" pitchFamily="34"/>
              </a:rPr>
              <a:t>Зетта Страхование</a:t>
            </a:r>
            <a:r>
              <a:rPr lang="ru-RU" sz="400" dirty="0">
                <a:latin typeface="Segoe UI" pitchFamily="34"/>
                <a:cs typeface="Segoe UI" pitchFamily="34"/>
              </a:rPr>
              <a:t>.</a:t>
            </a: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xmlns="" id="{795C2D33-DF3C-5A84-77F8-637FFFB241C0}"/>
              </a:ext>
            </a:extLst>
          </p:cNvPr>
          <p:cNvGrpSpPr/>
          <p:nvPr/>
        </p:nvGrpSpPr>
        <p:grpSpPr>
          <a:xfrm>
            <a:off x="5500688" y="2266603"/>
            <a:ext cx="3248022" cy="958331"/>
            <a:chOff x="5500688" y="2371823"/>
            <a:chExt cx="3248022" cy="958331"/>
          </a:xfrm>
        </p:grpSpPr>
        <p:sp>
          <p:nvSpPr>
            <p:cNvPr id="58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11F39FEB-5162-89A7-0368-69FE5F2D6535}"/>
                </a:ext>
              </a:extLst>
            </p:cNvPr>
            <p:cNvSpPr>
              <a:spLocks/>
            </p:cNvSpPr>
            <p:nvPr/>
          </p:nvSpPr>
          <p:spPr>
            <a:xfrm>
              <a:off x="5500688" y="2557329"/>
              <a:ext cx="3248022" cy="772825"/>
            </a:xfrm>
            <a:prstGeom prst="roundRect">
              <a:avLst>
                <a:gd name="adj" fmla="val 15469"/>
              </a:avLst>
            </a:prstGeom>
            <a:solidFill>
              <a:schemeClr val="bg1"/>
            </a:solidFill>
            <a:ln>
              <a:noFill/>
            </a:ln>
            <a:effectLst>
              <a:outerShdw blurRad="342900" dist="127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640080" rIns="137160" rtlCol="0" anchor="t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lang="ru-RU" sz="800" dirty="0">
                <a:solidFill>
                  <a:schemeClr val="tx1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xmlns="" id="{8BC04F80-F94E-877D-D59C-FBFC69B4FA4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78604" y="2371823"/>
              <a:ext cx="374400" cy="374400"/>
              <a:chOff x="8096250" y="2529488"/>
              <a:chExt cx="469370" cy="469370"/>
            </a:xfrm>
          </p:grpSpPr>
          <p:sp>
            <p:nvSpPr>
              <p:cNvPr id="23" name="Овал 22">
                <a:extLst>
                  <a:ext uri="{FF2B5EF4-FFF2-40B4-BE49-F238E27FC236}">
                    <a16:creationId xmlns:a16="http://schemas.microsoft.com/office/drawing/2014/main" xmlns="" id="{BC51176D-2911-1601-493A-24FB5C95318C}"/>
                  </a:ext>
                </a:extLst>
              </p:cNvPr>
              <p:cNvSpPr/>
              <p:nvPr/>
            </p:nvSpPr>
            <p:spPr>
              <a:xfrm>
                <a:off x="8096250" y="2529488"/>
                <a:ext cx="469370" cy="46937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152400" dist="152400" dir="5400000" sx="95000" sy="95000" algn="t" rotWithShape="0">
                  <a:schemeClr val="accent1">
                    <a:lumMod val="60000"/>
                    <a:lumOff val="4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0" name="Рисунок 39">
                <a:extLst>
                  <a:ext uri="{FF2B5EF4-FFF2-40B4-BE49-F238E27FC236}">
                    <a16:creationId xmlns:a16="http://schemas.microsoft.com/office/drawing/2014/main" xmlns="" id="{029B4356-9527-A6D0-C937-33207E5F6C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196528" y="2659634"/>
                <a:ext cx="268816" cy="209078"/>
              </a:xfrm>
              <a:prstGeom prst="rect">
                <a:avLst/>
              </a:prstGeom>
            </p:spPr>
          </p:pic>
        </p:grpSp>
        <p:sp>
          <p:nvSpPr>
            <p:cNvPr id="59" name="Текст 4">
              <a:extLst>
                <a:ext uri="{FF2B5EF4-FFF2-40B4-BE49-F238E27FC236}">
                  <a16:creationId xmlns:a16="http://schemas.microsoft.com/office/drawing/2014/main" xmlns="" id="{C6ABD6E9-F689-FA70-8B96-08107D10097F}"/>
                </a:ext>
              </a:extLst>
            </p:cNvPr>
            <p:cNvSpPr txBox="1">
              <a:spLocks/>
            </p:cNvSpPr>
            <p:nvPr/>
          </p:nvSpPr>
          <p:spPr>
            <a:xfrm>
              <a:off x="6628715" y="2867667"/>
              <a:ext cx="1428236" cy="3385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100" dirty="0">
                  <a:cs typeface="Segoe UI" panose="020B0502040204020203" pitchFamily="34" charset="0"/>
                </a:rPr>
                <a:t>уровень клиентской лояльности в </a:t>
              </a:r>
              <a:r>
                <a:rPr lang="ru-RU" sz="1100" dirty="0">
                  <a:latin typeface="+mj-lt"/>
                  <a:cs typeface="Segoe UI" panose="020B0502040204020203" pitchFamily="34" charset="0"/>
                </a:rPr>
                <a:t>ОСАГО</a:t>
              </a:r>
              <a:r>
                <a:rPr lang="ru-RU" sz="1100" baseline="40000" dirty="0">
                  <a:latin typeface="+mj-lt"/>
                  <a:cs typeface="Segoe UI" panose="020B0502040204020203" pitchFamily="34" charset="0"/>
                </a:rPr>
                <a:t>2</a:t>
              </a:r>
              <a:endParaRPr lang="ru-RU" sz="1100" b="1" baseline="40000" dirty="0">
                <a:latin typeface="+mj-lt"/>
                <a:cs typeface="Segoe UI" panose="020B0502040204020203" pitchFamily="34" charset="0"/>
              </a:endParaRPr>
            </a:p>
          </p:txBody>
        </p:sp>
        <p:sp>
          <p:nvSpPr>
            <p:cNvPr id="60" name="Текст 4">
              <a:extLst>
                <a:ext uri="{FF2B5EF4-FFF2-40B4-BE49-F238E27FC236}">
                  <a16:creationId xmlns:a16="http://schemas.microsoft.com/office/drawing/2014/main" xmlns="" id="{9B9395B0-0327-AAAA-AC3F-36F20624C42B}"/>
                </a:ext>
              </a:extLst>
            </p:cNvPr>
            <p:cNvSpPr txBox="1">
              <a:spLocks/>
            </p:cNvSpPr>
            <p:nvPr/>
          </p:nvSpPr>
          <p:spPr>
            <a:xfrm>
              <a:off x="5701649" y="2646415"/>
              <a:ext cx="813321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800" dirty="0">
                  <a:solidFill>
                    <a:schemeClr val="accent1"/>
                  </a:solidFill>
                  <a:latin typeface="+mj-lt"/>
                  <a:cs typeface="Segoe UI" panose="020B0502040204020203" pitchFamily="34" charset="0"/>
                </a:rPr>
                <a:t>ЛИДЕР</a:t>
              </a:r>
              <a:endParaRPr lang="ru-RU" sz="1600" dirty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900" dirty="0">
                  <a:solidFill>
                    <a:schemeClr val="accent1"/>
                  </a:solidFill>
                  <a:latin typeface="+mj-lt"/>
                  <a:cs typeface="Segoe UI" panose="020B0502040204020203" pitchFamily="34" charset="0"/>
                </a:rPr>
                <a:t>на страховом рынке России</a:t>
              </a:r>
            </a:p>
          </p:txBody>
        </p:sp>
        <p:sp>
          <p:nvSpPr>
            <p:cNvPr id="61" name="Текст 4">
              <a:extLst>
                <a:ext uri="{FF2B5EF4-FFF2-40B4-BE49-F238E27FC236}">
                  <a16:creationId xmlns:a16="http://schemas.microsoft.com/office/drawing/2014/main" xmlns="" id="{D9EC1CD2-DD3C-3BF2-61B0-3EFA3E9BAF25}"/>
                </a:ext>
              </a:extLst>
            </p:cNvPr>
            <p:cNvSpPr txBox="1">
              <a:spLocks/>
            </p:cNvSpPr>
            <p:nvPr/>
          </p:nvSpPr>
          <p:spPr>
            <a:xfrm>
              <a:off x="6628716" y="2664731"/>
              <a:ext cx="1159955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GB" sz="1400" dirty="0">
                  <a:latin typeface="+mj-lt"/>
                  <a:cs typeface="Segoe UI" panose="020B0502040204020203" pitchFamily="34" charset="0"/>
                </a:rPr>
                <a:t>NPS </a:t>
              </a:r>
              <a:r>
                <a:rPr lang="ru-RU" sz="1400" dirty="0">
                  <a:latin typeface="+mj-lt"/>
                  <a:cs typeface="Segoe UI" panose="020B0502040204020203" pitchFamily="34" charset="0"/>
                </a:rPr>
                <a:t>65%</a:t>
              </a:r>
            </a:p>
          </p:txBody>
        </p: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xmlns="" id="{25F65829-78FB-7F34-B1EF-01C9F2E1E6B9}"/>
              </a:ext>
            </a:extLst>
          </p:cNvPr>
          <p:cNvGrpSpPr/>
          <p:nvPr/>
        </p:nvGrpSpPr>
        <p:grpSpPr>
          <a:xfrm>
            <a:off x="5500688" y="3322777"/>
            <a:ext cx="3248022" cy="960025"/>
            <a:chOff x="5500688" y="3400293"/>
            <a:chExt cx="3248022" cy="960025"/>
          </a:xfrm>
        </p:grpSpPr>
        <p:sp>
          <p:nvSpPr>
            <p:cNvPr id="62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0265F992-EC7D-AC10-982D-E68063F3EE2C}"/>
                </a:ext>
              </a:extLst>
            </p:cNvPr>
            <p:cNvSpPr>
              <a:spLocks/>
            </p:cNvSpPr>
            <p:nvPr/>
          </p:nvSpPr>
          <p:spPr>
            <a:xfrm>
              <a:off x="5500688" y="3587493"/>
              <a:ext cx="3248022" cy="772825"/>
            </a:xfrm>
            <a:prstGeom prst="roundRect">
              <a:avLst>
                <a:gd name="adj" fmla="val 15469"/>
              </a:avLst>
            </a:prstGeom>
            <a:solidFill>
              <a:schemeClr val="bg1"/>
            </a:solidFill>
            <a:ln>
              <a:noFill/>
            </a:ln>
            <a:effectLst>
              <a:outerShdw blurRad="342900" dist="127000" dir="2700000" algn="tl" rotWithShape="0">
                <a:schemeClr val="tx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640080" rIns="137160" rtlCol="0" anchor="t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lang="ru-RU" sz="800" dirty="0">
                <a:solidFill>
                  <a:schemeClr val="tx1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xmlns="" id="{CD4282DA-F97C-051C-BECE-C69541F8AD6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80828" y="3400293"/>
              <a:ext cx="374400" cy="374400"/>
              <a:chOff x="8096250" y="3727848"/>
              <a:chExt cx="469370" cy="469370"/>
            </a:xfrm>
          </p:grpSpPr>
          <p:sp>
            <p:nvSpPr>
              <p:cNvPr id="25" name="Овал 24">
                <a:extLst>
                  <a:ext uri="{FF2B5EF4-FFF2-40B4-BE49-F238E27FC236}">
                    <a16:creationId xmlns:a16="http://schemas.microsoft.com/office/drawing/2014/main" xmlns="" id="{6E0302B8-EE4E-DCFB-32C8-F5DDC341896B}"/>
                  </a:ext>
                </a:extLst>
              </p:cNvPr>
              <p:cNvSpPr/>
              <p:nvPr/>
            </p:nvSpPr>
            <p:spPr>
              <a:xfrm>
                <a:off x="8096250" y="3727848"/>
                <a:ext cx="469370" cy="46937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152400" dist="152400" dir="5400000" sx="95000" sy="95000" algn="t" rotWithShape="0">
                  <a:srgbClr val="92D05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9" name="Рисунок 38">
                <a:extLst>
                  <a:ext uri="{FF2B5EF4-FFF2-40B4-BE49-F238E27FC236}">
                    <a16:creationId xmlns:a16="http://schemas.microsoft.com/office/drawing/2014/main" xmlns="" id="{6292E4F0-54F5-C9D2-5BF7-B1E15FF5A1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8216502" y="3848100"/>
                <a:ext cx="228866" cy="228866"/>
              </a:xfrm>
              <a:prstGeom prst="rect">
                <a:avLst/>
              </a:prstGeom>
            </p:spPr>
          </p:pic>
        </p:grpSp>
        <p:sp>
          <p:nvSpPr>
            <p:cNvPr id="63" name="Текст 4">
              <a:extLst>
                <a:ext uri="{FF2B5EF4-FFF2-40B4-BE49-F238E27FC236}">
                  <a16:creationId xmlns:a16="http://schemas.microsoft.com/office/drawing/2014/main" xmlns="" id="{88C03B57-ED81-9AD4-A2C0-5EDDFCD7D326}"/>
                </a:ext>
              </a:extLst>
            </p:cNvPr>
            <p:cNvSpPr txBox="1">
              <a:spLocks/>
            </p:cNvSpPr>
            <p:nvPr/>
          </p:nvSpPr>
          <p:spPr>
            <a:xfrm>
              <a:off x="6628716" y="3897831"/>
              <a:ext cx="1343658" cy="3385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100" dirty="0">
                  <a:cs typeface="Segoe UI" panose="020B0502040204020203" pitchFamily="34" charset="0"/>
                </a:rPr>
                <a:t>уровень клиентской лояльности в </a:t>
              </a:r>
              <a:r>
                <a:rPr lang="ru-RU" sz="1100" dirty="0">
                  <a:latin typeface="+mj-lt"/>
                  <a:cs typeface="Segoe UI" panose="020B0502040204020203" pitchFamily="34" charset="0"/>
                </a:rPr>
                <a:t>ДМС</a:t>
              </a:r>
              <a:r>
                <a:rPr lang="ru-RU" sz="1100" baseline="40000" dirty="0">
                  <a:latin typeface="+mj-lt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64" name="Текст 4">
              <a:extLst>
                <a:ext uri="{FF2B5EF4-FFF2-40B4-BE49-F238E27FC236}">
                  <a16:creationId xmlns:a16="http://schemas.microsoft.com/office/drawing/2014/main" xmlns="" id="{F3CB0191-0099-57C8-8F3B-10AC55433EA2}"/>
                </a:ext>
              </a:extLst>
            </p:cNvPr>
            <p:cNvSpPr txBox="1">
              <a:spLocks/>
            </p:cNvSpPr>
            <p:nvPr/>
          </p:nvSpPr>
          <p:spPr>
            <a:xfrm>
              <a:off x="5701649" y="3676579"/>
              <a:ext cx="813321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800" dirty="0">
                  <a:solidFill>
                    <a:srgbClr val="92D050"/>
                  </a:solidFill>
                  <a:latin typeface="+mj-lt"/>
                  <a:cs typeface="Segoe UI" panose="020B0502040204020203" pitchFamily="34" charset="0"/>
                </a:rPr>
                <a:t>ЛИДЕР</a:t>
              </a:r>
              <a:endParaRPr lang="ru-RU" sz="1600" dirty="0">
                <a:solidFill>
                  <a:srgbClr val="92D050"/>
                </a:solidFill>
                <a:latin typeface="+mj-lt"/>
                <a:cs typeface="Segoe UI" panose="020B05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900" dirty="0">
                  <a:solidFill>
                    <a:srgbClr val="92D050"/>
                  </a:solidFill>
                  <a:latin typeface="+mj-lt"/>
                  <a:cs typeface="Segoe UI" panose="020B0502040204020203" pitchFamily="34" charset="0"/>
                </a:rPr>
                <a:t>на страховом рынке России</a:t>
              </a:r>
            </a:p>
          </p:txBody>
        </p:sp>
        <p:sp>
          <p:nvSpPr>
            <p:cNvPr id="65" name="Текст 4">
              <a:extLst>
                <a:ext uri="{FF2B5EF4-FFF2-40B4-BE49-F238E27FC236}">
                  <a16:creationId xmlns:a16="http://schemas.microsoft.com/office/drawing/2014/main" xmlns="" id="{5B023695-35EE-F7BE-8CD8-41161CDDB0A6}"/>
                </a:ext>
              </a:extLst>
            </p:cNvPr>
            <p:cNvSpPr txBox="1">
              <a:spLocks/>
            </p:cNvSpPr>
            <p:nvPr/>
          </p:nvSpPr>
          <p:spPr>
            <a:xfrm>
              <a:off x="6628716" y="3694895"/>
              <a:ext cx="1159955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GB" sz="1400" dirty="0">
                  <a:latin typeface="+mj-lt"/>
                  <a:cs typeface="Segoe UI" panose="020B0502040204020203" pitchFamily="34" charset="0"/>
                </a:rPr>
                <a:t>NPS </a:t>
              </a:r>
              <a:r>
                <a:rPr lang="ru-RU" sz="1400" dirty="0">
                  <a:latin typeface="+mj-lt"/>
                  <a:cs typeface="Segoe UI" panose="020B0502040204020203" pitchFamily="34" charset="0"/>
                </a:rPr>
                <a:t>71%</a:t>
              </a:r>
            </a:p>
          </p:txBody>
        </p:sp>
      </p:grp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228BBE20-D33A-FA32-883F-18937E3602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</p:spTree>
    <p:extLst>
      <p:ext uri="{BB962C8B-B14F-4D97-AF65-F5344CB8AC3E}">
        <p14:creationId xmlns:p14="http://schemas.microsoft.com/office/powerpoint/2010/main" val="657084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7">
            <a:extLst>
              <a:ext uri="{FF2B5EF4-FFF2-40B4-BE49-F238E27FC236}">
                <a16:creationId xmlns:a16="http://schemas.microsoft.com/office/drawing/2014/main" xmlns="" id="{7669E0FD-EB30-BC9B-3706-272076D4AB87}"/>
              </a:ext>
            </a:extLst>
          </p:cNvPr>
          <p:cNvSpPr>
            <a:spLocks/>
          </p:cNvSpPr>
          <p:nvPr/>
        </p:nvSpPr>
        <p:spPr>
          <a:xfrm>
            <a:off x="5052458" y="829206"/>
            <a:ext cx="3545923" cy="1092013"/>
          </a:xfrm>
          <a:prstGeom prst="roundRect">
            <a:avLst>
              <a:gd name="adj" fmla="val 12836"/>
            </a:avLst>
          </a:prstGeom>
          <a:solidFill>
            <a:schemeClr val="bg1"/>
          </a:solidFill>
          <a:ln>
            <a:noFill/>
          </a:ln>
          <a:effectLst>
            <a:outerShdw blurRad="342900" dist="127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40080" rIns="137160" rtlCol="0" anchor="t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xmlns="" id="{853632C8-5D4B-155B-6BCD-E5BD673931A3}"/>
              </a:ext>
            </a:extLst>
          </p:cNvPr>
          <p:cNvSpPr txBox="1">
            <a:spLocks/>
          </p:cNvSpPr>
          <p:nvPr/>
        </p:nvSpPr>
        <p:spPr>
          <a:xfrm>
            <a:off x="5791237" y="1008651"/>
            <a:ext cx="12815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400" dirty="0">
                <a:solidFill>
                  <a:srgbClr val="0F73C8"/>
                </a:solidFill>
                <a:latin typeface="+mj-lt"/>
                <a:cs typeface="Segoe UI" panose="020B0502040204020203" pitchFamily="34" charset="0"/>
              </a:rPr>
              <a:t>Выплатили</a:t>
            </a:r>
            <a:endParaRPr lang="en-US" sz="1400" dirty="0">
              <a:solidFill>
                <a:srgbClr val="0F73C8"/>
              </a:solidFill>
              <a:latin typeface="+mj-lt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xmlns="" id="{BBE168F0-BFF7-4313-0277-DD264E29074A}"/>
              </a:ext>
            </a:extLst>
          </p:cNvPr>
          <p:cNvSpPr txBox="1">
            <a:spLocks/>
          </p:cNvSpPr>
          <p:nvPr/>
        </p:nvSpPr>
        <p:spPr>
          <a:xfrm>
            <a:off x="5791237" y="1275801"/>
            <a:ext cx="1444644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2400" dirty="0">
                <a:latin typeface="+mj-lt"/>
                <a:cs typeface="Segoe UI" panose="020B0502040204020203" pitchFamily="34" charset="0"/>
              </a:rPr>
              <a:t>5</a:t>
            </a:r>
            <a:r>
              <a:rPr lang="ru-RU" sz="1400" dirty="0">
                <a:latin typeface="+mj-lt"/>
                <a:cs typeface="Segoe UI" panose="020B0502040204020203" pitchFamily="34" charset="0"/>
              </a:rPr>
              <a:t> млрд</a:t>
            </a: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3484877F-74A2-D681-5D19-CA8E7D87411E}"/>
              </a:ext>
            </a:extLst>
          </p:cNvPr>
          <p:cNvSpPr txBox="1">
            <a:spLocks/>
          </p:cNvSpPr>
          <p:nvPr/>
        </p:nvSpPr>
        <p:spPr>
          <a:xfrm>
            <a:off x="5791237" y="1626373"/>
            <a:ext cx="1192643" cy="1560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000" dirty="0">
                <a:cs typeface="Segoe UI" panose="020B0502040204020203" pitchFamily="34" charset="0"/>
              </a:rPr>
              <a:t>49 000 клиентов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xmlns="" id="{11A79399-32C0-E1D8-E08A-EBE975A94432}"/>
              </a:ext>
            </a:extLst>
          </p:cNvPr>
          <p:cNvSpPr txBox="1">
            <a:spLocks/>
          </p:cNvSpPr>
          <p:nvPr/>
        </p:nvSpPr>
        <p:spPr>
          <a:xfrm>
            <a:off x="7070943" y="1275801"/>
            <a:ext cx="1444644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2400" dirty="0">
                <a:latin typeface="+mj-lt"/>
                <a:cs typeface="Segoe UI" panose="020B0502040204020203" pitchFamily="34" charset="0"/>
              </a:rPr>
              <a:t>1.6</a:t>
            </a:r>
            <a:r>
              <a:rPr lang="ru-RU" sz="1400" dirty="0">
                <a:latin typeface="+mj-lt"/>
                <a:cs typeface="Segoe UI" panose="020B0502040204020203" pitchFamily="34" charset="0"/>
              </a:rPr>
              <a:t> млрд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xmlns="" id="{3DD981F9-F522-192F-A4F9-2CDA16A90580}"/>
              </a:ext>
            </a:extLst>
          </p:cNvPr>
          <p:cNvSpPr txBox="1">
            <a:spLocks/>
          </p:cNvSpPr>
          <p:nvPr/>
        </p:nvSpPr>
        <p:spPr>
          <a:xfrm>
            <a:off x="7090341" y="1626373"/>
            <a:ext cx="1192643" cy="1560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000" dirty="0">
                <a:cs typeface="Segoe UI" panose="020B0502040204020203" pitchFamily="34" charset="0"/>
              </a:rPr>
              <a:t>22 000 компаний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36688A6F-A4C1-6CFA-3597-0B2A29833764}"/>
              </a:ext>
            </a:extLst>
          </p:cNvPr>
          <p:cNvSpPr/>
          <p:nvPr/>
        </p:nvSpPr>
        <p:spPr>
          <a:xfrm>
            <a:off x="5232504" y="944604"/>
            <a:ext cx="374316" cy="374316"/>
          </a:xfrm>
          <a:prstGeom prst="ellipse">
            <a:avLst/>
          </a:prstGeom>
          <a:solidFill>
            <a:srgbClr val="0F73C8"/>
          </a:solidFill>
          <a:ln>
            <a:noFill/>
          </a:ln>
          <a:effectLst>
            <a:outerShdw blurRad="152400" dist="152400" dir="5400000" sx="95000" sy="95000" algn="t" rotWithShape="0">
              <a:srgbClr val="20A1F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17D7233-E411-2E30-D744-F69BA29B9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324478" y="1045910"/>
            <a:ext cx="190368" cy="171704"/>
          </a:xfrm>
          <a:prstGeom prst="rect">
            <a:avLst/>
          </a:prstGeom>
        </p:spPr>
      </p:pic>
      <p:sp>
        <p:nvSpPr>
          <p:cNvPr id="56" name="Прямоугольник: скругленные углы 7">
            <a:extLst>
              <a:ext uri="{FF2B5EF4-FFF2-40B4-BE49-F238E27FC236}">
                <a16:creationId xmlns:a16="http://schemas.microsoft.com/office/drawing/2014/main" xmlns="" id="{C94ECB73-F4AD-715D-9B99-2E5B74F2B278}"/>
              </a:ext>
            </a:extLst>
          </p:cNvPr>
          <p:cNvSpPr>
            <a:spLocks/>
          </p:cNvSpPr>
          <p:nvPr/>
        </p:nvSpPr>
        <p:spPr>
          <a:xfrm>
            <a:off x="5052458" y="2206295"/>
            <a:ext cx="3545923" cy="1092013"/>
          </a:xfrm>
          <a:prstGeom prst="roundRect">
            <a:avLst>
              <a:gd name="adj" fmla="val 12836"/>
            </a:avLst>
          </a:prstGeom>
          <a:solidFill>
            <a:schemeClr val="bg1"/>
          </a:solidFill>
          <a:ln>
            <a:noFill/>
          </a:ln>
          <a:effectLst>
            <a:outerShdw blurRad="342900" dist="127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40080" rIns="137160" rtlCol="0" anchor="t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58" name="Текст 4">
            <a:extLst>
              <a:ext uri="{FF2B5EF4-FFF2-40B4-BE49-F238E27FC236}">
                <a16:creationId xmlns:a16="http://schemas.microsoft.com/office/drawing/2014/main" xmlns="" id="{DF958310-46C7-DC61-B49D-58FF5293D812}"/>
              </a:ext>
            </a:extLst>
          </p:cNvPr>
          <p:cNvSpPr txBox="1">
            <a:spLocks/>
          </p:cNvSpPr>
          <p:nvPr/>
        </p:nvSpPr>
        <p:spPr>
          <a:xfrm>
            <a:off x="5791236" y="2385740"/>
            <a:ext cx="282964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400" spc="-10" dirty="0">
                <a:solidFill>
                  <a:srgbClr val="FC5721"/>
                </a:solidFill>
                <a:latin typeface="+mj-lt"/>
                <a:cs typeface="Segoe UI" panose="020B0502040204020203" pitchFamily="34" charset="0"/>
              </a:rPr>
              <a:t>Отремонтировали</a:t>
            </a:r>
            <a:endParaRPr lang="en-US" sz="1400" dirty="0">
              <a:solidFill>
                <a:srgbClr val="0F73C8"/>
              </a:solidFill>
              <a:latin typeface="+mj-lt"/>
            </a:endParaRPr>
          </a:p>
        </p:txBody>
      </p:sp>
      <p:sp>
        <p:nvSpPr>
          <p:cNvPr id="59" name="Текст 4">
            <a:extLst>
              <a:ext uri="{FF2B5EF4-FFF2-40B4-BE49-F238E27FC236}">
                <a16:creationId xmlns:a16="http://schemas.microsoft.com/office/drawing/2014/main" xmlns="" id="{B9A95EE6-F766-9A67-9799-30AC4EB3A092}"/>
              </a:ext>
            </a:extLst>
          </p:cNvPr>
          <p:cNvSpPr txBox="1">
            <a:spLocks/>
          </p:cNvSpPr>
          <p:nvPr/>
        </p:nvSpPr>
        <p:spPr>
          <a:xfrm>
            <a:off x="5791237" y="2652890"/>
            <a:ext cx="1444644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latin typeface="+mj-lt"/>
                <a:cs typeface="Segoe UI" panose="020B0502040204020203" pitchFamily="34" charset="0"/>
              </a:rPr>
              <a:t>514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62B30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 тыс.</a:t>
            </a:r>
            <a:endParaRPr lang="ru-RU" sz="14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60" name="Текст 4">
            <a:extLst>
              <a:ext uri="{FF2B5EF4-FFF2-40B4-BE49-F238E27FC236}">
                <a16:creationId xmlns:a16="http://schemas.microsoft.com/office/drawing/2014/main" xmlns="" id="{34641A43-64F8-057C-9CA4-D9599A12B715}"/>
              </a:ext>
            </a:extLst>
          </p:cNvPr>
          <p:cNvSpPr txBox="1">
            <a:spLocks/>
          </p:cNvSpPr>
          <p:nvPr/>
        </p:nvSpPr>
        <p:spPr>
          <a:xfrm>
            <a:off x="5791237" y="3003462"/>
            <a:ext cx="1192643" cy="1560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000" dirty="0">
                <a:cs typeface="Segoe UI" panose="020B0502040204020203" pitchFamily="34" charset="0"/>
              </a:rPr>
              <a:t>автомобилей</a:t>
            </a:r>
          </a:p>
        </p:txBody>
      </p:sp>
      <p:sp>
        <p:nvSpPr>
          <p:cNvPr id="61" name="Текст 4">
            <a:extLst>
              <a:ext uri="{FF2B5EF4-FFF2-40B4-BE49-F238E27FC236}">
                <a16:creationId xmlns:a16="http://schemas.microsoft.com/office/drawing/2014/main" xmlns="" id="{B56A04BC-818B-951B-0CE2-31180E49BD86}"/>
              </a:ext>
            </a:extLst>
          </p:cNvPr>
          <p:cNvSpPr txBox="1">
            <a:spLocks/>
          </p:cNvSpPr>
          <p:nvPr/>
        </p:nvSpPr>
        <p:spPr>
          <a:xfrm>
            <a:off x="7066674" y="2652890"/>
            <a:ext cx="1444644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2400" dirty="0">
                <a:latin typeface="+mj-lt"/>
                <a:cs typeface="Segoe UI" panose="020B0502040204020203" pitchFamily="34" charset="0"/>
              </a:rPr>
              <a:t>2.1</a:t>
            </a:r>
            <a:r>
              <a:rPr lang="ru-RU" sz="1400" dirty="0">
                <a:latin typeface="+mj-lt"/>
                <a:cs typeface="Segoe UI" panose="020B0502040204020203" pitchFamily="34" charset="0"/>
              </a:rPr>
              <a:t> млрд</a:t>
            </a:r>
          </a:p>
        </p:txBody>
      </p:sp>
      <p:sp>
        <p:nvSpPr>
          <p:cNvPr id="62" name="Текст 4">
            <a:extLst>
              <a:ext uri="{FF2B5EF4-FFF2-40B4-BE49-F238E27FC236}">
                <a16:creationId xmlns:a16="http://schemas.microsoft.com/office/drawing/2014/main" xmlns="" id="{E13E01C0-422B-80D5-AC36-2D31441CF3F9}"/>
              </a:ext>
            </a:extLst>
          </p:cNvPr>
          <p:cNvSpPr txBox="1">
            <a:spLocks/>
          </p:cNvSpPr>
          <p:nvPr/>
        </p:nvSpPr>
        <p:spPr>
          <a:xfrm>
            <a:off x="7086072" y="3003462"/>
            <a:ext cx="1192643" cy="1560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000" dirty="0">
                <a:cs typeface="Segoe UI" panose="020B0502040204020203" pitchFamily="34" charset="0"/>
              </a:rPr>
              <a:t>сумма ремонтов</a:t>
            </a:r>
          </a:p>
        </p:txBody>
      </p:sp>
      <p:sp>
        <p:nvSpPr>
          <p:cNvPr id="66" name="Прямоугольник: скругленные углы 7">
            <a:extLst>
              <a:ext uri="{FF2B5EF4-FFF2-40B4-BE49-F238E27FC236}">
                <a16:creationId xmlns:a16="http://schemas.microsoft.com/office/drawing/2014/main" xmlns="" id="{52C5B1A8-5EB0-FC09-C2D2-62024B6DDCD3}"/>
              </a:ext>
            </a:extLst>
          </p:cNvPr>
          <p:cNvSpPr>
            <a:spLocks/>
          </p:cNvSpPr>
          <p:nvPr/>
        </p:nvSpPr>
        <p:spPr>
          <a:xfrm>
            <a:off x="5052458" y="3568886"/>
            <a:ext cx="3545923" cy="1092013"/>
          </a:xfrm>
          <a:prstGeom prst="roundRect">
            <a:avLst>
              <a:gd name="adj" fmla="val 12836"/>
            </a:avLst>
          </a:prstGeom>
          <a:solidFill>
            <a:schemeClr val="bg1"/>
          </a:solidFill>
          <a:ln>
            <a:noFill/>
          </a:ln>
          <a:effectLst>
            <a:outerShdw blurRad="342900" dist="1270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40080" rIns="137160" rtlCol="0" anchor="t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ru-RU" sz="8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sp>
        <p:nvSpPr>
          <p:cNvPr id="67" name="Текст 4">
            <a:extLst>
              <a:ext uri="{FF2B5EF4-FFF2-40B4-BE49-F238E27FC236}">
                <a16:creationId xmlns:a16="http://schemas.microsoft.com/office/drawing/2014/main" xmlns="" id="{7BFBDE1E-7087-D7E6-022D-8D1C17CBD312}"/>
              </a:ext>
            </a:extLst>
          </p:cNvPr>
          <p:cNvSpPr txBox="1">
            <a:spLocks/>
          </p:cNvSpPr>
          <p:nvPr/>
        </p:nvSpPr>
        <p:spPr>
          <a:xfrm>
            <a:off x="5791236" y="3748331"/>
            <a:ext cx="26733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400" spc="-10" dirty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rPr>
              <a:t>Организовали медпомощь</a:t>
            </a:r>
            <a:endParaRPr lang="en-US" sz="1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8" name="Текст 4">
            <a:extLst>
              <a:ext uri="{FF2B5EF4-FFF2-40B4-BE49-F238E27FC236}">
                <a16:creationId xmlns:a16="http://schemas.microsoft.com/office/drawing/2014/main" xmlns="" id="{63AB9E92-5466-47B2-8109-DD8A061CE3D7}"/>
              </a:ext>
            </a:extLst>
          </p:cNvPr>
          <p:cNvSpPr txBox="1">
            <a:spLocks/>
          </p:cNvSpPr>
          <p:nvPr/>
        </p:nvSpPr>
        <p:spPr>
          <a:xfrm>
            <a:off x="5791237" y="4015481"/>
            <a:ext cx="1444644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dirty="0">
                <a:latin typeface="+mj-lt"/>
                <a:cs typeface="Segoe UI" panose="020B0502040204020203" pitchFamily="34" charset="0"/>
              </a:rPr>
              <a:t>167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62B30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 тыс.</a:t>
            </a:r>
            <a:endParaRPr lang="ru-RU" sz="1400" dirty="0"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69" name="Текст 4">
            <a:extLst>
              <a:ext uri="{FF2B5EF4-FFF2-40B4-BE49-F238E27FC236}">
                <a16:creationId xmlns:a16="http://schemas.microsoft.com/office/drawing/2014/main" xmlns="" id="{6FD92EEE-6B81-3844-2470-6256FA607CE7}"/>
              </a:ext>
            </a:extLst>
          </p:cNvPr>
          <p:cNvSpPr txBox="1">
            <a:spLocks/>
          </p:cNvSpPr>
          <p:nvPr/>
        </p:nvSpPr>
        <p:spPr>
          <a:xfrm>
            <a:off x="5791237" y="4366053"/>
            <a:ext cx="1192643" cy="1560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000" dirty="0">
                <a:cs typeface="Segoe UI" panose="020B0502040204020203" pitchFamily="34" charset="0"/>
              </a:rPr>
              <a:t>человек</a:t>
            </a:r>
          </a:p>
        </p:txBody>
      </p:sp>
      <p:sp>
        <p:nvSpPr>
          <p:cNvPr id="70" name="Текст 4">
            <a:extLst>
              <a:ext uri="{FF2B5EF4-FFF2-40B4-BE49-F238E27FC236}">
                <a16:creationId xmlns:a16="http://schemas.microsoft.com/office/drawing/2014/main" xmlns="" id="{976D19A1-48F7-ABEF-80C8-F235EB4AE15A}"/>
              </a:ext>
            </a:extLst>
          </p:cNvPr>
          <p:cNvSpPr txBox="1">
            <a:spLocks/>
          </p:cNvSpPr>
          <p:nvPr/>
        </p:nvSpPr>
        <p:spPr>
          <a:xfrm>
            <a:off x="7066674" y="4015481"/>
            <a:ext cx="1444644" cy="374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2400" spc="100" baseline="23000" dirty="0">
                <a:latin typeface="+mj-lt"/>
                <a:cs typeface="Segoe UI" panose="020B0502040204020203" pitchFamily="34" charset="0"/>
              </a:rPr>
              <a:t>₽</a:t>
            </a:r>
            <a:r>
              <a:rPr lang="ru-RU" sz="2400" dirty="0">
                <a:latin typeface="+mj-lt"/>
                <a:cs typeface="Segoe UI" panose="020B0502040204020203" pitchFamily="34" charset="0"/>
              </a:rPr>
              <a:t>7.1</a:t>
            </a:r>
            <a:r>
              <a:rPr lang="ru-RU" sz="1400" dirty="0">
                <a:latin typeface="+mj-lt"/>
                <a:cs typeface="Segoe UI" panose="020B0502040204020203" pitchFamily="34" charset="0"/>
              </a:rPr>
              <a:t> млрд</a:t>
            </a:r>
          </a:p>
        </p:txBody>
      </p:sp>
      <p:sp>
        <p:nvSpPr>
          <p:cNvPr id="71" name="Текст 4">
            <a:extLst>
              <a:ext uri="{FF2B5EF4-FFF2-40B4-BE49-F238E27FC236}">
                <a16:creationId xmlns:a16="http://schemas.microsoft.com/office/drawing/2014/main" xmlns="" id="{4360B907-AEEF-8061-A771-F6A5EF080605}"/>
              </a:ext>
            </a:extLst>
          </p:cNvPr>
          <p:cNvSpPr txBox="1">
            <a:spLocks/>
          </p:cNvSpPr>
          <p:nvPr/>
        </p:nvSpPr>
        <p:spPr>
          <a:xfrm>
            <a:off x="7086072" y="4366053"/>
            <a:ext cx="1192643" cy="1560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ru-RU" sz="1000" dirty="0">
                <a:cs typeface="Segoe UI" panose="020B0502040204020203" pitchFamily="34" charset="0"/>
              </a:rPr>
              <a:t>сумма лечения</a:t>
            </a: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xmlns="" id="{E86FA683-F8D3-F9FF-EECD-7610A66C357A}"/>
              </a:ext>
            </a:extLst>
          </p:cNvPr>
          <p:cNvSpPr/>
          <p:nvPr/>
        </p:nvSpPr>
        <p:spPr>
          <a:xfrm>
            <a:off x="5232504" y="3684284"/>
            <a:ext cx="374316" cy="37431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152400" dir="5400000" sx="95000" sy="95000" algn="t" rotWithShape="0">
              <a:schemeClr val="accent1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13793160-77BE-8A41-C10B-B43DA2C286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29662" y="3781442"/>
            <a:ext cx="180000" cy="180000"/>
          </a:xfrm>
          <a:prstGeom prst="rect">
            <a:avLst/>
          </a:prstGeom>
        </p:spPr>
      </p:pic>
      <p:sp>
        <p:nvSpPr>
          <p:cNvPr id="83" name="Овал 82">
            <a:extLst>
              <a:ext uri="{FF2B5EF4-FFF2-40B4-BE49-F238E27FC236}">
                <a16:creationId xmlns:a16="http://schemas.microsoft.com/office/drawing/2014/main" xmlns="" id="{D2B37AF8-1D2C-FE86-C82A-FAE47634AF2F}"/>
              </a:ext>
            </a:extLst>
          </p:cNvPr>
          <p:cNvSpPr/>
          <p:nvPr/>
        </p:nvSpPr>
        <p:spPr>
          <a:xfrm>
            <a:off x="5232504" y="2321693"/>
            <a:ext cx="374316" cy="374316"/>
          </a:xfrm>
          <a:prstGeom prst="ellipse">
            <a:avLst/>
          </a:prstGeom>
          <a:solidFill>
            <a:srgbClr val="FC5721"/>
          </a:solidFill>
          <a:ln>
            <a:noFill/>
          </a:ln>
          <a:effectLst>
            <a:outerShdw blurRad="152400" dist="152400" dir="5400000" sx="95000" sy="95000" algn="t" rotWithShape="0">
              <a:srgbClr val="FC572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xmlns="" id="{177E7B2C-2BB9-A9EE-4F05-8743A08A08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326421" y="2415612"/>
            <a:ext cx="186482" cy="186478"/>
          </a:xfrm>
          <a:prstGeom prst="rect">
            <a:avLst/>
          </a:prstGeom>
        </p:spPr>
      </p:pic>
      <p:sp>
        <p:nvSpPr>
          <p:cNvPr id="88" name="Текст 3">
            <a:extLst>
              <a:ext uri="{FF2B5EF4-FFF2-40B4-BE49-F238E27FC236}">
                <a16:creationId xmlns:a16="http://schemas.microsoft.com/office/drawing/2014/main" xmlns="" id="{C58E6FD9-89FF-091F-9EE3-9701FAF3BF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289" y="2097432"/>
            <a:ext cx="3545923" cy="1163395"/>
          </a:xfrm>
          <a:prstGeom prst="rect">
            <a:avLst/>
          </a:prstGeom>
        </p:spPr>
        <p:txBody>
          <a:bodyPr lIns="0"/>
          <a:lstStyle/>
          <a:p>
            <a:pPr marL="0" indent="0">
              <a:buNone/>
            </a:pPr>
            <a:r>
              <a:rPr lang="ru-RU" sz="2800" dirty="0">
                <a:latin typeface="+mj-lt"/>
              </a:rPr>
              <a:t>Реальные выплаты</a:t>
            </a:r>
            <a:r>
              <a:rPr lang="en-GB" sz="2800" dirty="0"/>
              <a:t> </a:t>
            </a:r>
            <a:r>
              <a:rPr lang="ru-RU" sz="2800" dirty="0"/>
              <a:t>и </a:t>
            </a:r>
            <a:r>
              <a:rPr lang="ru-RU" sz="2800" dirty="0">
                <a:latin typeface="+mj-lt"/>
              </a:rPr>
              <a:t>восстановленное имущество</a:t>
            </a: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91B63923-9646-8B22-F249-BE4E4DD670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464" y="374512"/>
            <a:ext cx="2392247" cy="219735"/>
          </a:xfrm>
        </p:spPr>
        <p:txBody>
          <a:bodyPr anchor="ctr"/>
          <a:lstStyle/>
          <a:p>
            <a:r>
              <a:rPr lang="ru-RU" dirty="0"/>
              <a:t>Группа Зетта Страхование. Защита для жизни и бизнеса</a:t>
            </a:r>
          </a:p>
        </p:txBody>
      </p:sp>
    </p:spTree>
    <p:extLst>
      <p:ext uri="{BB962C8B-B14F-4D97-AF65-F5344CB8AC3E}">
        <p14:creationId xmlns:p14="http://schemas.microsoft.com/office/powerpoint/2010/main" val="40344932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8">
      <a:dk1>
        <a:srgbClr val="262B30"/>
      </a:dk1>
      <a:lt1>
        <a:sysClr val="window" lastClr="FFFFFF"/>
      </a:lt1>
      <a:dk2>
        <a:srgbClr val="44546A"/>
      </a:dk2>
      <a:lt2>
        <a:srgbClr val="516D7B"/>
      </a:lt2>
      <a:accent1>
        <a:srgbClr val="00B7BC"/>
      </a:accent1>
      <a:accent2>
        <a:srgbClr val="C90054"/>
      </a:accent2>
      <a:accent3>
        <a:srgbClr val="009EE0"/>
      </a:accent3>
      <a:accent4>
        <a:srgbClr val="FF6D00"/>
      </a:accent4>
      <a:accent5>
        <a:srgbClr val="0052A1"/>
      </a:accent5>
      <a:accent6>
        <a:srgbClr val="667BA6"/>
      </a:accent6>
      <a:hlink>
        <a:srgbClr val="0563C1"/>
      </a:hlink>
      <a:folHlink>
        <a:srgbClr val="954F72"/>
      </a:folHlink>
    </a:clrScheme>
    <a:fontScheme name="Другая 9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33353</TotalTime>
  <Words>815</Words>
  <Application>Microsoft Office PowerPoint</Application>
  <PresentationFormat>Экран (16:9)</PresentationFormat>
  <Paragraphs>191</Paragraphs>
  <Slides>11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Google Sans</vt:lpstr>
      <vt:lpstr>Segoe UI</vt:lpstr>
      <vt:lpstr>Segoe UI Light</vt:lpstr>
      <vt:lpstr>Segoe UI Semibold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Малыщик Игорь Ильич</dc:creator>
  <cp:lastModifiedBy>Чуватина Светлана Валериевна</cp:lastModifiedBy>
  <cp:revision>258</cp:revision>
  <cp:lastPrinted>2026-03-23T08:55:01Z</cp:lastPrinted>
  <dcterms:created xsi:type="dcterms:W3CDTF">2023-07-04T13:31:43Z</dcterms:created>
  <dcterms:modified xsi:type="dcterms:W3CDTF">2026-08-11T13:40:46Z</dcterms:modified>
</cp:coreProperties>
</file>